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88" r:id="rId6"/>
    <p:sldId id="258" r:id="rId7"/>
    <p:sldId id="259" r:id="rId8"/>
    <p:sldId id="260" r:id="rId9"/>
    <p:sldId id="261" r:id="rId10"/>
    <p:sldId id="262" r:id="rId11"/>
    <p:sldId id="263"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Lst>
  <p:sldSz cx="9144000" cy="5143500" type="screen16x9"/>
  <p:notesSz cx="6858000" cy="9144000"/>
  <p:embeddedFontLst>
    <p:embeddedFont>
      <p:font typeface="Raleway"/>
      <p:regular r:id="rId63"/>
    </p:embeddedFont>
    <p:embeddedFont>
      <p:font typeface="Lato" panose="020F0502020204030203"/>
      <p:regular r:id="rId64"/>
    </p:embeddedFont>
    <p:embeddedFont>
      <p:font typeface="Century Schoolbook" panose="02040604050505020304" pitchFamily="18" charset="0"/>
      <p:regular r:id="rId65"/>
      <p:bold r:id="rId66"/>
      <p:italic r:id="rId67"/>
      <p:boldItalic r:id="rId68"/>
    </p:embeddedFont>
    <p:embeddedFont>
      <p:font typeface="Bookman Old Style" panose="02050604050505020204" pitchFamily="18" charset="0"/>
      <p:regular r:id="rId69"/>
      <p:bold r:id="rId70"/>
      <p:italic r:id="rId71"/>
    </p:embeddedFont>
    <p:embeddedFont>
      <p:font typeface="Andalus" panose="02020603050405020304" pitchFamily="18" charset="-78"/>
      <p:regular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0" d="100"/>
          <a:sy n="70" d="100"/>
        </p:scale>
        <p:origin x="-1572" y="-84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2" Type="http://schemas.openxmlformats.org/officeDocument/2006/relationships/font" Target="fonts/font10.fntdata"/><Relationship Id="rId71" Type="http://schemas.openxmlformats.org/officeDocument/2006/relationships/font" Target="fonts/font9.fntdata"/><Relationship Id="rId70" Type="http://schemas.openxmlformats.org/officeDocument/2006/relationships/font" Target="fonts/font8.fntdata"/><Relationship Id="rId7" Type="http://schemas.openxmlformats.org/officeDocument/2006/relationships/slide" Target="slides/slide4.xml"/><Relationship Id="rId69" Type="http://schemas.openxmlformats.org/officeDocument/2006/relationships/font" Target="fonts/font7.fntdata"/><Relationship Id="rId68" Type="http://schemas.openxmlformats.org/officeDocument/2006/relationships/font" Target="fonts/font6.fntdata"/><Relationship Id="rId67" Type="http://schemas.openxmlformats.org/officeDocument/2006/relationships/font" Target="fonts/font5.fntdata"/><Relationship Id="rId66" Type="http://schemas.openxmlformats.org/officeDocument/2006/relationships/font" Target="fonts/font4.fntdata"/><Relationship Id="rId65" Type="http://schemas.openxmlformats.org/officeDocument/2006/relationships/font" Target="fonts/font3.fntdata"/><Relationship Id="rId64" Type="http://schemas.openxmlformats.org/officeDocument/2006/relationships/font" Target="fonts/font2.fntdata"/><Relationship Id="rId63" Type="http://schemas.openxmlformats.org/officeDocument/2006/relationships/font" Target="fonts/font1.fntdata"/><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
        <p:cNvGrpSpPr/>
        <p:nvPr/>
      </p:nvGrpSpPr>
      <p:grpSpPr>
        <a:xfrm>
          <a:off x="0" y="0"/>
          <a:ext cx="0" cy="0"/>
          <a:chOff x="0" y="0"/>
          <a:chExt cx="0" cy="0"/>
        </a:xfrm>
      </p:grpSpPr>
      <p:sp>
        <p:nvSpPr>
          <p:cNvPr id="103" name="Google Shape;103;g226f2bfb868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26f2bfb868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Issues to think about – Security &amp; data synchronization</a:t>
            </a:r>
            <a:endParaRPr lang="en-US" dirty="0"/>
          </a:p>
          <a:p>
            <a:endParaRPr lang="en-US"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pPr>
              <a:defRPr/>
            </a:pPr>
            <a:fld id="{A72534F2-6FF8-42C7-B200-CB801DE8EC7E}" type="slidenum">
              <a:rPr lang="en-US" altLang="en-US" smtClean="0"/>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lt2"/>
        </a:solidFill>
        <a:effectLst/>
      </p:bgPr>
    </p:bg>
    <p:spTree>
      <p:nvGrpSpPr>
        <p:cNvPr id="1" name="Shape 11"/>
        <p:cNvGrpSpPr/>
        <p:nvPr/>
      </p:nvGrpSpPr>
      <p:grpSpPr>
        <a:xfrm>
          <a:off x="0" y="0"/>
          <a:ext cx="0" cy="0"/>
          <a:chOff x="0" y="0"/>
          <a:chExt cx="0" cy="0"/>
        </a:xfrm>
      </p:grpSpPr>
      <p:sp>
        <p:nvSpPr>
          <p:cNvPr id="12" name="Google Shape;12;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 name="Google Shape;16;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8" name="Google Shape;18;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19" name="Google Shape;19;p2"/>
          <p:cNvPicPr preferRelativeResize="0"/>
          <p:nvPr/>
        </p:nvPicPr>
        <p:blipFill>
          <a:blip r:embed="rId2"/>
          <a:stretch>
            <a:fillRect/>
          </a:stretch>
        </p:blipFill>
        <p:spPr>
          <a:xfrm>
            <a:off x="182450" y="53775"/>
            <a:ext cx="1027773" cy="737252"/>
          </a:xfrm>
          <a:prstGeom prst="rect">
            <a:avLst/>
          </a:prstGeom>
          <a:noFill/>
          <a:ln>
            <a:noFill/>
          </a:ln>
        </p:spPr>
      </p:pic>
      <p:pic>
        <p:nvPicPr>
          <p:cNvPr id="20" name="Google Shape;20;p2"/>
          <p:cNvPicPr preferRelativeResize="0"/>
          <p:nvPr/>
        </p:nvPicPr>
        <p:blipFill rotWithShape="1">
          <a:blip r:embed="rId3"/>
          <a:srcRect l="14239" t="7996" r="28410" b="38512"/>
          <a:stretch>
            <a:fillRect/>
          </a:stretch>
        </p:blipFill>
        <p:spPr>
          <a:xfrm>
            <a:off x="7948150" y="53775"/>
            <a:ext cx="1027775" cy="79058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87"/>
        <p:cNvGrpSpPr/>
        <p:nvPr/>
      </p:nvGrpSpPr>
      <p:grpSpPr>
        <a:xfrm>
          <a:off x="0" y="0"/>
          <a:ext cx="0" cy="0"/>
          <a:chOff x="0" y="0"/>
          <a:chExt cx="0" cy="0"/>
        </a:xfrm>
      </p:grpSpPr>
      <p:grpSp>
        <p:nvGrpSpPr>
          <p:cNvPr id="88" name="Google Shape;88;p11"/>
          <p:cNvGrpSpPr/>
          <p:nvPr/>
        </p:nvGrpSpPr>
        <p:grpSpPr>
          <a:xfrm>
            <a:off x="830392" y="4169130"/>
            <a:ext cx="745763" cy="45826"/>
            <a:chOff x="4580561" y="2589004"/>
            <a:chExt cx="1064464" cy="25200"/>
          </a:xfrm>
        </p:grpSpPr>
        <p:sp>
          <p:nvSpPr>
            <p:cNvPr id="89" name="Google Shape;89;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1" name="Google Shape;91;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2" name="Google Shape;92;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p:txBody>
      </p:sp>
      <p:sp>
        <p:nvSpPr>
          <p:cNvPr id="93" name="Google Shape;93;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94"/>
        <p:cNvGrpSpPr/>
        <p:nvPr/>
      </p:nvGrpSpPr>
      <p:grpSpPr>
        <a:xfrm>
          <a:off x="0" y="0"/>
          <a:ext cx="0" cy="0"/>
          <a:chOff x="0" y="0"/>
          <a:chExt cx="0" cy="0"/>
        </a:xfrm>
      </p:grpSpPr>
      <p:sp>
        <p:nvSpPr>
          <p:cNvPr id="95" name="Google Shape;95;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B842A889-0E93-423D-BBCD-025433538E17}" type="datetimeFigureOut">
              <a:rPr lang="en-US" smtClean="0"/>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E531469-8964-492E-9716-60B424A7D01C}"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B842A889-0E93-423D-BBCD-025433538E17}" type="datetimeFigureOut">
              <a:rPr lang="en-US" smtClean="0"/>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CE531469-8964-492E-9716-60B424A7D01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lt2"/>
        </a:solidFill>
        <a:effectLst/>
      </p:bgPr>
    </p:bg>
    <p:spTree>
      <p:nvGrpSpPr>
        <p:cNvPr id="1" name="Shape 21"/>
        <p:cNvGrpSpPr/>
        <p:nvPr/>
      </p:nvGrpSpPr>
      <p:grpSpPr>
        <a:xfrm>
          <a:off x="0" y="0"/>
          <a:ext cx="0" cy="0"/>
          <a:chOff x="0" y="0"/>
          <a:chExt cx="0" cy="0"/>
        </a:xfrm>
      </p:grpSpPr>
      <p:grpSp>
        <p:nvGrpSpPr>
          <p:cNvPr id="22" name="Google Shape;22;p3"/>
          <p:cNvGrpSpPr/>
          <p:nvPr/>
        </p:nvGrpSpPr>
        <p:grpSpPr>
          <a:xfrm>
            <a:off x="830392" y="1191256"/>
            <a:ext cx="745763" cy="45826"/>
            <a:chOff x="4580561" y="2589004"/>
            <a:chExt cx="1064464" cy="25200"/>
          </a:xfrm>
        </p:grpSpPr>
        <p:sp>
          <p:nvSpPr>
            <p:cNvPr id="23" name="Google Shape;23;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5" name="Google Shape;25;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accent3"/>
              </a:buClr>
              <a:buSzPts val="3600"/>
              <a:buNone/>
              <a:defRPr sz="3600">
                <a:solidFill>
                  <a:schemeClr val="accent3"/>
                </a:solidFill>
              </a:defRPr>
            </a:lvl1pPr>
            <a:lvl2pPr lvl="1">
              <a:spcBef>
                <a:spcPts val="0"/>
              </a:spcBef>
              <a:spcAft>
                <a:spcPts val="0"/>
              </a:spcAft>
              <a:buClr>
                <a:schemeClr val="accent3"/>
              </a:buClr>
              <a:buSzPts val="3600"/>
              <a:buNone/>
              <a:defRPr sz="3600">
                <a:solidFill>
                  <a:schemeClr val="accent3"/>
                </a:solidFill>
              </a:defRPr>
            </a:lvl2pPr>
            <a:lvl3pPr lvl="2">
              <a:spcBef>
                <a:spcPts val="0"/>
              </a:spcBef>
              <a:spcAft>
                <a:spcPts val="0"/>
              </a:spcAft>
              <a:buClr>
                <a:schemeClr val="accent3"/>
              </a:buClr>
              <a:buSzPts val="3600"/>
              <a:buNone/>
              <a:defRPr sz="3600">
                <a:solidFill>
                  <a:schemeClr val="accent3"/>
                </a:solidFill>
              </a:defRPr>
            </a:lvl3pPr>
            <a:lvl4pPr lvl="3">
              <a:spcBef>
                <a:spcPts val="0"/>
              </a:spcBef>
              <a:spcAft>
                <a:spcPts val="0"/>
              </a:spcAft>
              <a:buClr>
                <a:schemeClr val="accent3"/>
              </a:buClr>
              <a:buSzPts val="3600"/>
              <a:buNone/>
              <a:defRPr sz="3600">
                <a:solidFill>
                  <a:schemeClr val="accent3"/>
                </a:solidFill>
              </a:defRPr>
            </a:lvl4pPr>
            <a:lvl5pPr lvl="4">
              <a:spcBef>
                <a:spcPts val="0"/>
              </a:spcBef>
              <a:spcAft>
                <a:spcPts val="0"/>
              </a:spcAft>
              <a:buClr>
                <a:schemeClr val="accent3"/>
              </a:buClr>
              <a:buSzPts val="3600"/>
              <a:buNone/>
              <a:defRPr sz="3600">
                <a:solidFill>
                  <a:schemeClr val="accent3"/>
                </a:solidFill>
              </a:defRPr>
            </a:lvl5pPr>
            <a:lvl6pPr lvl="5">
              <a:spcBef>
                <a:spcPts val="0"/>
              </a:spcBef>
              <a:spcAft>
                <a:spcPts val="0"/>
              </a:spcAft>
              <a:buClr>
                <a:schemeClr val="accent3"/>
              </a:buClr>
              <a:buSzPts val="3600"/>
              <a:buNone/>
              <a:defRPr sz="3600">
                <a:solidFill>
                  <a:schemeClr val="accent3"/>
                </a:solidFill>
              </a:defRPr>
            </a:lvl6pPr>
            <a:lvl7pPr lvl="6">
              <a:spcBef>
                <a:spcPts val="0"/>
              </a:spcBef>
              <a:spcAft>
                <a:spcPts val="0"/>
              </a:spcAft>
              <a:buClr>
                <a:schemeClr val="accent3"/>
              </a:buClr>
              <a:buSzPts val="3600"/>
              <a:buNone/>
              <a:defRPr sz="3600">
                <a:solidFill>
                  <a:schemeClr val="accent3"/>
                </a:solidFill>
              </a:defRPr>
            </a:lvl7pPr>
            <a:lvl8pPr lvl="7">
              <a:spcBef>
                <a:spcPts val="0"/>
              </a:spcBef>
              <a:spcAft>
                <a:spcPts val="0"/>
              </a:spcAft>
              <a:buClr>
                <a:schemeClr val="accent3"/>
              </a:buClr>
              <a:buSzPts val="3600"/>
              <a:buNone/>
              <a:defRPr sz="3600">
                <a:solidFill>
                  <a:schemeClr val="accent3"/>
                </a:solidFill>
              </a:defRPr>
            </a:lvl8pPr>
            <a:lvl9pPr lvl="8">
              <a:spcBef>
                <a:spcPts val="0"/>
              </a:spcBef>
              <a:spcAft>
                <a:spcPts val="0"/>
              </a:spcAft>
              <a:buClr>
                <a:schemeClr val="accent3"/>
              </a:buClr>
              <a:buSzPts val="3600"/>
              <a:buNone/>
              <a:defRPr sz="3600">
                <a:solidFill>
                  <a:schemeClr val="accent3"/>
                </a:solidFill>
              </a:defRPr>
            </a:lvl9pPr>
          </a:lstStyle>
          <a:p/>
        </p:txBody>
      </p:sp>
      <p:sp>
        <p:nvSpPr>
          <p:cNvPr id="26" name="Google Shape;26;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27"/>
        <p:cNvGrpSpPr/>
        <p:nvPr/>
      </p:nvGrpSpPr>
      <p:grpSpPr>
        <a:xfrm>
          <a:off x="0" y="0"/>
          <a:ext cx="0" cy="0"/>
          <a:chOff x="0" y="0"/>
          <a:chExt cx="0" cy="0"/>
        </a:xfrm>
      </p:grpSpPr>
      <p:sp>
        <p:nvSpPr>
          <p:cNvPr id="28" name="Google Shape;28;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 name="Google Shape;29;p4"/>
          <p:cNvGrpSpPr/>
          <p:nvPr/>
        </p:nvGrpSpPr>
        <p:grpSpPr>
          <a:xfrm>
            <a:off x="830392" y="1191256"/>
            <a:ext cx="745763" cy="45826"/>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 name="Google Shape;32;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3" name="Google Shape;33;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34" name="Google Shape;34;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35" name="Google Shape;35;p4"/>
          <p:cNvPicPr preferRelativeResize="0"/>
          <p:nvPr/>
        </p:nvPicPr>
        <p:blipFill>
          <a:blip r:embed="rId2"/>
          <a:stretch>
            <a:fillRect/>
          </a:stretch>
        </p:blipFill>
        <p:spPr>
          <a:xfrm>
            <a:off x="182450" y="53775"/>
            <a:ext cx="548700" cy="393598"/>
          </a:xfrm>
          <a:prstGeom prst="rect">
            <a:avLst/>
          </a:prstGeom>
          <a:noFill/>
          <a:ln>
            <a:noFill/>
          </a:ln>
        </p:spPr>
      </p:pic>
      <p:pic>
        <p:nvPicPr>
          <p:cNvPr id="36" name="Google Shape;36;p4"/>
          <p:cNvPicPr preferRelativeResize="0"/>
          <p:nvPr/>
        </p:nvPicPr>
        <p:blipFill rotWithShape="1">
          <a:blip r:embed="rId3"/>
          <a:srcRect l="14239" t="7996" r="28410" b="38512"/>
          <a:stretch>
            <a:fillRect/>
          </a:stretch>
        </p:blipFill>
        <p:spPr>
          <a:xfrm>
            <a:off x="8427225" y="53775"/>
            <a:ext cx="548700" cy="42206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37"/>
        <p:cNvGrpSpPr/>
        <p:nvPr/>
      </p:nvGrpSpPr>
      <p:grpSpPr>
        <a:xfrm>
          <a:off x="0" y="0"/>
          <a:ext cx="0" cy="0"/>
          <a:chOff x="0" y="0"/>
          <a:chExt cx="0" cy="0"/>
        </a:xfrm>
      </p:grpSpPr>
      <p:sp>
        <p:nvSpPr>
          <p:cNvPr id="38" name="Google Shape;38;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 name="Google Shape;39;p5"/>
          <p:cNvGrpSpPr/>
          <p:nvPr/>
        </p:nvGrpSpPr>
        <p:grpSpPr>
          <a:xfrm>
            <a:off x="830392" y="1191256"/>
            <a:ext cx="745763" cy="45826"/>
            <a:chOff x="4580561" y="2589004"/>
            <a:chExt cx="1064464" cy="25200"/>
          </a:xfrm>
        </p:grpSpPr>
        <p:sp>
          <p:nvSpPr>
            <p:cNvPr id="40" name="Google Shape;40;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 name="Google Shape;42;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3" name="Google Shape;43;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44" name="Google Shape;44;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45" name="Google Shape;45;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46" name="Google Shape;46;p5"/>
          <p:cNvPicPr preferRelativeResize="0"/>
          <p:nvPr/>
        </p:nvPicPr>
        <p:blipFill>
          <a:blip r:embed="rId2"/>
          <a:stretch>
            <a:fillRect/>
          </a:stretch>
        </p:blipFill>
        <p:spPr>
          <a:xfrm>
            <a:off x="182450" y="53775"/>
            <a:ext cx="548700" cy="393598"/>
          </a:xfrm>
          <a:prstGeom prst="rect">
            <a:avLst/>
          </a:prstGeom>
          <a:noFill/>
          <a:ln>
            <a:noFill/>
          </a:ln>
        </p:spPr>
      </p:pic>
      <p:pic>
        <p:nvPicPr>
          <p:cNvPr id="47" name="Google Shape;47;p5"/>
          <p:cNvPicPr preferRelativeResize="0"/>
          <p:nvPr/>
        </p:nvPicPr>
        <p:blipFill rotWithShape="1">
          <a:blip r:embed="rId3"/>
          <a:srcRect l="14239" t="7996" r="28410" b="38512"/>
          <a:stretch>
            <a:fillRect/>
          </a:stretch>
        </p:blipFill>
        <p:spPr>
          <a:xfrm>
            <a:off x="8427225" y="53775"/>
            <a:ext cx="548700" cy="4220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48"/>
        <p:cNvGrpSpPr/>
        <p:nvPr/>
      </p:nvGrpSpPr>
      <p:grpSpPr>
        <a:xfrm>
          <a:off x="0" y="0"/>
          <a:ext cx="0" cy="0"/>
          <a:chOff x="0" y="0"/>
          <a:chExt cx="0" cy="0"/>
        </a:xfrm>
      </p:grpSpPr>
      <p:sp>
        <p:nvSpPr>
          <p:cNvPr id="49" name="Google Shape;49;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0" name="Google Shape;50;p6"/>
          <p:cNvGrpSpPr/>
          <p:nvPr/>
        </p:nvGrpSpPr>
        <p:grpSpPr>
          <a:xfrm>
            <a:off x="830392" y="1191256"/>
            <a:ext cx="745763" cy="45826"/>
            <a:chOff x="4580561" y="2589004"/>
            <a:chExt cx="1064464" cy="25200"/>
          </a:xfrm>
        </p:grpSpPr>
        <p:sp>
          <p:nvSpPr>
            <p:cNvPr id="51" name="Google Shape;51;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 name="Google Shape;53;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4" name="Google Shape;54;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55" name="Google Shape;55;p6"/>
          <p:cNvPicPr preferRelativeResize="0"/>
          <p:nvPr/>
        </p:nvPicPr>
        <p:blipFill>
          <a:blip r:embed="rId2"/>
          <a:stretch>
            <a:fillRect/>
          </a:stretch>
        </p:blipFill>
        <p:spPr>
          <a:xfrm>
            <a:off x="182450" y="53775"/>
            <a:ext cx="548700" cy="393598"/>
          </a:xfrm>
          <a:prstGeom prst="rect">
            <a:avLst/>
          </a:prstGeom>
          <a:noFill/>
          <a:ln>
            <a:noFill/>
          </a:ln>
        </p:spPr>
      </p:pic>
      <p:pic>
        <p:nvPicPr>
          <p:cNvPr id="56" name="Google Shape;56;p6"/>
          <p:cNvPicPr preferRelativeResize="0"/>
          <p:nvPr/>
        </p:nvPicPr>
        <p:blipFill rotWithShape="1">
          <a:blip r:embed="rId3"/>
          <a:srcRect l="14239" t="7996" r="28410" b="38512"/>
          <a:stretch>
            <a:fillRect/>
          </a:stretch>
        </p:blipFill>
        <p:spPr>
          <a:xfrm>
            <a:off x="8427225" y="53775"/>
            <a:ext cx="548700" cy="42206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 name="Google Shape;59;p7"/>
          <p:cNvGrpSpPr/>
          <p:nvPr/>
        </p:nvGrpSpPr>
        <p:grpSpPr>
          <a:xfrm>
            <a:off x="830392" y="1191256"/>
            <a:ext cx="745763" cy="45826"/>
            <a:chOff x="4580561" y="2589004"/>
            <a:chExt cx="1064464" cy="25200"/>
          </a:xfrm>
        </p:grpSpPr>
        <p:sp>
          <p:nvSpPr>
            <p:cNvPr id="60" name="Google Shape;6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 name="Google Shape;6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3" name="Google Shape;6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64" name="Google Shape;6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65" name="Google Shape;65;p7"/>
          <p:cNvPicPr preferRelativeResize="0"/>
          <p:nvPr/>
        </p:nvPicPr>
        <p:blipFill>
          <a:blip r:embed="rId2"/>
          <a:stretch>
            <a:fillRect/>
          </a:stretch>
        </p:blipFill>
        <p:spPr>
          <a:xfrm>
            <a:off x="182450" y="53775"/>
            <a:ext cx="548700" cy="393598"/>
          </a:xfrm>
          <a:prstGeom prst="rect">
            <a:avLst/>
          </a:prstGeom>
          <a:noFill/>
          <a:ln>
            <a:noFill/>
          </a:ln>
        </p:spPr>
      </p:pic>
      <p:pic>
        <p:nvPicPr>
          <p:cNvPr id="66" name="Google Shape;66;p7"/>
          <p:cNvPicPr preferRelativeResize="0"/>
          <p:nvPr/>
        </p:nvPicPr>
        <p:blipFill rotWithShape="1">
          <a:blip r:embed="rId3"/>
          <a:srcRect l="14239" t="7996" r="28410" b="38512"/>
          <a:stretch>
            <a:fillRect/>
          </a:stretch>
        </p:blipFill>
        <p:spPr>
          <a:xfrm>
            <a:off x="8427225" y="53775"/>
            <a:ext cx="548700" cy="42206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67"/>
        <p:cNvGrpSpPr/>
        <p:nvPr/>
      </p:nvGrpSpPr>
      <p:grpSpPr>
        <a:xfrm>
          <a:off x="0" y="0"/>
          <a:ext cx="0" cy="0"/>
          <a:chOff x="0" y="0"/>
          <a:chExt cx="0" cy="0"/>
        </a:xfrm>
      </p:grpSpPr>
      <p:grpSp>
        <p:nvGrpSpPr>
          <p:cNvPr id="68" name="Google Shape;68;p8"/>
          <p:cNvGrpSpPr/>
          <p:nvPr/>
        </p:nvGrpSpPr>
        <p:grpSpPr>
          <a:xfrm>
            <a:off x="830392" y="4169130"/>
            <a:ext cx="745763" cy="45826"/>
            <a:chOff x="4580561" y="2589004"/>
            <a:chExt cx="1064464" cy="25200"/>
          </a:xfrm>
        </p:grpSpPr>
        <p:sp>
          <p:nvSpPr>
            <p:cNvPr id="69" name="Google Shape;69;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 name="Google Shape;71;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2" name="Google Shape;72;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 name="Google Shape;75;p9"/>
          <p:cNvGrpSpPr/>
          <p:nvPr/>
        </p:nvGrpSpPr>
        <p:grpSpPr>
          <a:xfrm>
            <a:off x="830392" y="1191256"/>
            <a:ext cx="745763" cy="45826"/>
            <a:chOff x="4580561" y="2589004"/>
            <a:chExt cx="1064464" cy="25200"/>
          </a:xfrm>
        </p:grpSpPr>
        <p:sp>
          <p:nvSpPr>
            <p:cNvPr id="76" name="Google Shape;76;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 name="Google Shape;78;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79" name="Google Shape;79;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80" name="Google Shape;80;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81" name="Google Shape;81;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82" name="Google Shape;82;p9"/>
          <p:cNvPicPr preferRelativeResize="0"/>
          <p:nvPr/>
        </p:nvPicPr>
        <p:blipFill>
          <a:blip r:embed="rId2"/>
          <a:stretch>
            <a:fillRect/>
          </a:stretch>
        </p:blipFill>
        <p:spPr>
          <a:xfrm>
            <a:off x="182450" y="53775"/>
            <a:ext cx="548700" cy="393598"/>
          </a:xfrm>
          <a:prstGeom prst="rect">
            <a:avLst/>
          </a:prstGeom>
          <a:noFill/>
          <a:ln>
            <a:noFill/>
          </a:ln>
        </p:spPr>
      </p:pic>
      <p:pic>
        <p:nvPicPr>
          <p:cNvPr id="83" name="Google Shape;83;p9"/>
          <p:cNvPicPr preferRelativeResize="0"/>
          <p:nvPr/>
        </p:nvPicPr>
        <p:blipFill rotWithShape="1">
          <a:blip r:embed="rId3"/>
          <a:srcRect l="14239" t="7996" r="28410" b="38512"/>
          <a:stretch>
            <a:fillRect/>
          </a:stretch>
        </p:blipFill>
        <p:spPr>
          <a:xfrm>
            <a:off x="8427225" y="53775"/>
            <a:ext cx="548700" cy="42206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p:txBody>
      </p:sp>
      <p:sp>
        <p:nvSpPr>
          <p:cNvPr id="86" name="Google Shape;86;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png"/><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panose="020F0502020204030203"/>
              <a:buChar char="●"/>
              <a:defRPr sz="1300">
                <a:solidFill>
                  <a:schemeClr val="accent1"/>
                </a:solidFill>
                <a:latin typeface="Lato" panose="020F0502020204030203"/>
                <a:ea typeface="Lato" panose="020F0502020204030203"/>
                <a:cs typeface="Lato" panose="020F0502020204030203"/>
                <a:sym typeface="Lato" panose="020F0502020204030203"/>
              </a:defRPr>
            </a:lvl1pPr>
            <a:lvl2pPr marL="914400" lvl="1"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2pPr>
            <a:lvl3pPr marL="1371600" lvl="2"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3pPr>
            <a:lvl4pPr marL="1828800" lvl="3"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4pPr>
            <a:lvl5pPr marL="2286000" lvl="4"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5pPr>
            <a:lvl6pPr marL="2743200" lvl="5"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6pPr>
            <a:lvl7pPr marL="3200400" lvl="6"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7pPr>
            <a:lvl8pPr marL="3657600" lvl="7"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8pPr>
            <a:lvl9pPr marL="4114800" lvl="8"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panose="020F0502020204030203"/>
                <a:ea typeface="Lato" panose="020F0502020204030203"/>
                <a:cs typeface="Lato" panose="020F0502020204030203"/>
                <a:sym typeface="Lato" panose="020F0502020204030203"/>
              </a:defRPr>
            </a:lvl1pPr>
            <a:lvl2pPr lvl="1" algn="r">
              <a:buNone/>
              <a:defRPr sz="1000">
                <a:solidFill>
                  <a:schemeClr val="accent1"/>
                </a:solidFill>
                <a:latin typeface="Lato" panose="020F0502020204030203"/>
                <a:ea typeface="Lato" panose="020F0502020204030203"/>
                <a:cs typeface="Lato" panose="020F0502020204030203"/>
                <a:sym typeface="Lato" panose="020F0502020204030203"/>
              </a:defRPr>
            </a:lvl2pPr>
            <a:lvl3pPr lvl="2" algn="r">
              <a:buNone/>
              <a:defRPr sz="1000">
                <a:solidFill>
                  <a:schemeClr val="accent1"/>
                </a:solidFill>
                <a:latin typeface="Lato" panose="020F0502020204030203"/>
                <a:ea typeface="Lato" panose="020F0502020204030203"/>
                <a:cs typeface="Lato" panose="020F0502020204030203"/>
                <a:sym typeface="Lato" panose="020F0502020204030203"/>
              </a:defRPr>
            </a:lvl3pPr>
            <a:lvl4pPr lvl="3" algn="r">
              <a:buNone/>
              <a:defRPr sz="1000">
                <a:solidFill>
                  <a:schemeClr val="accent1"/>
                </a:solidFill>
                <a:latin typeface="Lato" panose="020F0502020204030203"/>
                <a:ea typeface="Lato" panose="020F0502020204030203"/>
                <a:cs typeface="Lato" panose="020F0502020204030203"/>
                <a:sym typeface="Lato" panose="020F0502020204030203"/>
              </a:defRPr>
            </a:lvl4pPr>
            <a:lvl5pPr lvl="4" algn="r">
              <a:buNone/>
              <a:defRPr sz="1000">
                <a:solidFill>
                  <a:schemeClr val="accent1"/>
                </a:solidFill>
                <a:latin typeface="Lato" panose="020F0502020204030203"/>
                <a:ea typeface="Lato" panose="020F0502020204030203"/>
                <a:cs typeface="Lato" panose="020F0502020204030203"/>
                <a:sym typeface="Lato" panose="020F0502020204030203"/>
              </a:defRPr>
            </a:lvl5pPr>
            <a:lvl6pPr lvl="5" algn="r">
              <a:buNone/>
              <a:defRPr sz="1000">
                <a:solidFill>
                  <a:schemeClr val="accent1"/>
                </a:solidFill>
                <a:latin typeface="Lato" panose="020F0502020204030203"/>
                <a:ea typeface="Lato" panose="020F0502020204030203"/>
                <a:cs typeface="Lato" panose="020F0502020204030203"/>
                <a:sym typeface="Lato" panose="020F0502020204030203"/>
              </a:defRPr>
            </a:lvl6pPr>
            <a:lvl7pPr lvl="6" algn="r">
              <a:buNone/>
              <a:defRPr sz="1000">
                <a:solidFill>
                  <a:schemeClr val="accent1"/>
                </a:solidFill>
                <a:latin typeface="Lato" panose="020F0502020204030203"/>
                <a:ea typeface="Lato" panose="020F0502020204030203"/>
                <a:cs typeface="Lato" panose="020F0502020204030203"/>
                <a:sym typeface="Lato" panose="020F0502020204030203"/>
              </a:defRPr>
            </a:lvl7pPr>
            <a:lvl8pPr lvl="7" algn="r">
              <a:buNone/>
              <a:defRPr sz="1000">
                <a:solidFill>
                  <a:schemeClr val="accent1"/>
                </a:solidFill>
                <a:latin typeface="Lato" panose="020F0502020204030203"/>
                <a:ea typeface="Lato" panose="020F0502020204030203"/>
                <a:cs typeface="Lato" panose="020F0502020204030203"/>
                <a:sym typeface="Lato" panose="020F0502020204030203"/>
              </a:defRPr>
            </a:lvl8pPr>
            <a:lvl9pPr lvl="8" algn="r">
              <a:buNone/>
              <a:defRPr sz="1000">
                <a:solidFill>
                  <a:schemeClr val="accen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fld>
            <a:endParaRPr lang="en-GB"/>
          </a:p>
        </p:txBody>
      </p:sp>
      <p:pic>
        <p:nvPicPr>
          <p:cNvPr id="9" name="Google Shape;9;p1"/>
          <p:cNvPicPr preferRelativeResize="0"/>
          <p:nvPr/>
        </p:nvPicPr>
        <p:blipFill>
          <a:blip r:embed="rId14"/>
          <a:stretch>
            <a:fillRect/>
          </a:stretch>
        </p:blipFill>
        <p:spPr>
          <a:xfrm>
            <a:off x="182450" y="53775"/>
            <a:ext cx="548700" cy="393598"/>
          </a:xfrm>
          <a:prstGeom prst="rect">
            <a:avLst/>
          </a:prstGeom>
          <a:noFill/>
          <a:ln>
            <a:noFill/>
          </a:ln>
        </p:spPr>
      </p:pic>
      <p:pic>
        <p:nvPicPr>
          <p:cNvPr id="10" name="Google Shape;10;p1"/>
          <p:cNvPicPr preferRelativeResize="0"/>
          <p:nvPr/>
        </p:nvPicPr>
        <p:blipFill rotWithShape="1">
          <a:blip r:embed="rId15"/>
          <a:srcRect l="14239" t="7996" r="28410" b="38512"/>
          <a:stretch>
            <a:fillRect/>
          </a:stretch>
        </p:blipFill>
        <p:spPr>
          <a:xfrm>
            <a:off x="8427225" y="53775"/>
            <a:ext cx="548700" cy="42206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5.png"/><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2.png"/><Relationship Id="rId1" Type="http://schemas.openxmlformats.org/officeDocument/2006/relationships/image" Target="../media/image31.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2.png"/><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0.jpe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2.png"/><Relationship Id="rId1" Type="http://schemas.openxmlformats.org/officeDocument/2006/relationships/image" Target="../media/image51.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Industry 4.0</a:t>
            </a:r>
            <a:br>
              <a:rPr lang="en-GB" dirty="0"/>
            </a:br>
            <a:r>
              <a:rPr lang="en-IN" altLang="en-GB" sz="1800" dirty="0" smtClean="0"/>
              <a:t>Topic: Core Technologies: Cloud Computing and Fog Computing</a:t>
            </a:r>
            <a:endParaRPr lang="en-IN" altLang="en-GB" sz="1800" dirty="0"/>
          </a:p>
        </p:txBody>
      </p:sp>
      <p:sp>
        <p:nvSpPr>
          <p:cNvPr id="101" name="Google Shape;101;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Prepared by: Prof. </a:t>
            </a:r>
            <a:r>
              <a:rPr lang="en-GB" dirty="0" smtClean="0"/>
              <a:t>Arindam Basak </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24839"/>
            <a:ext cx="7772400" cy="800099"/>
          </a:xfrm>
          <a:solidFill>
            <a:schemeClr val="accent3">
              <a:lumMod val="60000"/>
              <a:lumOff val="40000"/>
            </a:schemeClr>
          </a:solidFill>
        </p:spPr>
        <p:txBody>
          <a:bodyPr>
            <a:normAutofit fontScale="90000"/>
          </a:bodyPr>
          <a:lstStyle/>
          <a:p>
            <a:pPr algn="ctr"/>
            <a:r>
              <a:rPr lang="en-GB" dirty="0" smtClean="0"/>
              <a:t>Cluster Computing</a:t>
            </a:r>
            <a:endParaRPr lang="en-US" dirty="0"/>
          </a:p>
        </p:txBody>
      </p:sp>
      <p:sp>
        <p:nvSpPr>
          <p:cNvPr id="3" name="Subtitle 2"/>
          <p:cNvSpPr>
            <a:spLocks noGrp="1"/>
          </p:cNvSpPr>
          <p:nvPr>
            <p:ph type="subTitle" idx="1"/>
          </p:nvPr>
        </p:nvSpPr>
        <p:spPr>
          <a:xfrm>
            <a:off x="609600" y="1257300"/>
            <a:ext cx="8153400" cy="3371850"/>
          </a:xfrm>
        </p:spPr>
        <p:txBody>
          <a:bodyPr>
            <a:normAutofit/>
          </a:bodyPr>
          <a:lstStyle/>
          <a:p>
            <a:pPr marL="0" lvl="1" algn="l">
              <a:buFont typeface="Arial" panose="020B0604020202020204" pitchFamily="34" charset="0"/>
              <a:buChar char="•"/>
            </a:pPr>
            <a:endParaRPr lang="en-US" sz="2600" dirty="0" smtClean="0">
              <a:solidFill>
                <a:schemeClr val="tx1"/>
              </a:solidFill>
            </a:endParaRPr>
          </a:p>
          <a:p>
            <a:pPr algn="l">
              <a:buFont typeface="Arial" panose="020B0604020202020204" pitchFamily="34" charset="0"/>
              <a:buChar char="•"/>
            </a:pPr>
            <a:endParaRPr lang="en-US" sz="2400" dirty="0">
              <a:solidFill>
                <a:schemeClr val="tx1"/>
              </a:solidFill>
            </a:endParaRPr>
          </a:p>
          <a:p>
            <a:pPr algn="l">
              <a:buFont typeface="Arial" panose="020B0604020202020204" pitchFamily="34" charset="0"/>
              <a:buChar char="•"/>
            </a:pPr>
            <a:endParaRPr lang="en-US" sz="2400" dirty="0" smtClean="0">
              <a:solidFill>
                <a:schemeClr val="tx1"/>
              </a:solidFill>
            </a:endParaRPr>
          </a:p>
          <a:p>
            <a:pPr algn="l">
              <a:buFont typeface="Arial" panose="020B0604020202020204" pitchFamily="34" charset="0"/>
              <a:buChar char="•"/>
            </a:pPr>
            <a:endParaRPr lang="en-US" sz="2400" dirty="0" smtClean="0">
              <a:solidFill>
                <a:schemeClr val="tx1"/>
              </a:solidFill>
            </a:endParaRPr>
          </a:p>
          <a:p>
            <a:pPr algn="l">
              <a:buFont typeface="Arial" panose="020B0604020202020204" pitchFamily="34" charset="0"/>
              <a:buChar char="•"/>
            </a:pPr>
            <a:endParaRPr lang="en-US" dirty="0"/>
          </a:p>
        </p:txBody>
      </p:sp>
      <p:sp>
        <p:nvSpPr>
          <p:cNvPr id="4" name="Content Placeholder 2"/>
          <p:cNvSpPr txBox="1"/>
          <p:nvPr/>
        </p:nvSpPr>
        <p:spPr>
          <a:xfrm>
            <a:off x="990600" y="1693178"/>
            <a:ext cx="7162800" cy="3028950"/>
          </a:xfrm>
          <a:prstGeom prst="rect">
            <a:avLst/>
          </a:prstGeom>
        </p:spPr>
        <p:txBody>
          <a:bodyPr>
            <a:normAutofit lnSpcReduction="10000"/>
          </a:bodyPr>
          <a:lstStyle/>
          <a:p>
            <a:pPr marL="273050" indent="-273050" algn="just">
              <a:lnSpc>
                <a:spcPct val="80000"/>
              </a:lnSpc>
              <a:spcBef>
                <a:spcPts val="600"/>
              </a:spcBef>
              <a:buClr>
                <a:schemeClr val="accent1"/>
              </a:buClr>
              <a:buSzPct val="70000"/>
              <a:buFont typeface="Wingdings" panose="05000000000000000000" pitchFamily="2" charset="2"/>
              <a:buNone/>
            </a:pPr>
            <a:r>
              <a:rPr lang="en-US" sz="2800" b="1" u="sng" dirty="0" smtClean="0">
                <a:latin typeface="Century Schoolbook" panose="02040604050505020304" pitchFamily="18" charset="0"/>
              </a:rPr>
              <a:t>Advantages</a:t>
            </a:r>
            <a:endParaRPr lang="en-US" sz="2800" b="1" u="sng" dirty="0">
              <a:latin typeface="Century Schoolbook" panose="02040604050505020304" pitchFamily="18" charset="0"/>
            </a:endParaRPr>
          </a:p>
          <a:p>
            <a:pPr marL="273050" indent="-273050" algn="just">
              <a:lnSpc>
                <a:spcPct val="80000"/>
              </a:lnSpc>
              <a:spcBef>
                <a:spcPts val="600"/>
              </a:spcBef>
              <a:buClr>
                <a:schemeClr val="accent1"/>
              </a:buClr>
              <a:buSzPct val="70000"/>
              <a:buFont typeface="Wingdings" panose="05000000000000000000" pitchFamily="2" charset="2"/>
              <a:buChar char="Ø"/>
            </a:pPr>
            <a:r>
              <a:rPr lang="en-US" sz="2800" dirty="0">
                <a:latin typeface="Century Schoolbook" panose="02040604050505020304" pitchFamily="18" charset="0"/>
              </a:rPr>
              <a:t> </a:t>
            </a:r>
            <a:r>
              <a:rPr lang="en-US" sz="2800" dirty="0" smtClean="0"/>
              <a:t>Increasing </a:t>
            </a:r>
            <a:r>
              <a:rPr lang="en-US" sz="2800" dirty="0" smtClean="0">
                <a:solidFill>
                  <a:srgbClr val="FF0000"/>
                </a:solidFill>
              </a:rPr>
              <a:t>speed</a:t>
            </a:r>
            <a:r>
              <a:rPr lang="en-US" sz="2800" dirty="0" smtClean="0"/>
              <a:t> – better performance</a:t>
            </a:r>
            <a:endParaRPr lang="en-US" sz="2800" dirty="0"/>
          </a:p>
          <a:p>
            <a:pPr marL="273050" indent="-273050" algn="just">
              <a:lnSpc>
                <a:spcPct val="80000"/>
              </a:lnSpc>
              <a:spcBef>
                <a:spcPts val="600"/>
              </a:spcBef>
              <a:buClr>
                <a:schemeClr val="accent1"/>
              </a:buClr>
              <a:buSzPct val="70000"/>
              <a:buFont typeface="Wingdings" panose="05000000000000000000" pitchFamily="2" charset="2"/>
              <a:buChar char="Ø"/>
            </a:pPr>
            <a:r>
              <a:rPr lang="en-US" sz="2800" dirty="0"/>
              <a:t> </a:t>
            </a:r>
            <a:r>
              <a:rPr lang="en-US" sz="2800" dirty="0" smtClean="0"/>
              <a:t>optimized resources </a:t>
            </a:r>
            <a:r>
              <a:rPr lang="en-US" sz="2800" dirty="0" smtClean="0">
                <a:solidFill>
                  <a:srgbClr val="FF0000"/>
                </a:solidFill>
              </a:rPr>
              <a:t>utilization </a:t>
            </a:r>
            <a:endParaRPr lang="en-US" sz="2800" dirty="0">
              <a:solidFill>
                <a:srgbClr val="FF0000"/>
              </a:solidFill>
            </a:endParaRPr>
          </a:p>
          <a:p>
            <a:pPr marL="273050" indent="-273050" algn="just">
              <a:lnSpc>
                <a:spcPct val="80000"/>
              </a:lnSpc>
              <a:spcBef>
                <a:spcPts val="600"/>
              </a:spcBef>
              <a:buClr>
                <a:schemeClr val="accent1"/>
              </a:buClr>
              <a:buSzPct val="70000"/>
              <a:buFont typeface="Wingdings" panose="05000000000000000000" pitchFamily="2" charset="2"/>
              <a:buChar char="Ø"/>
            </a:pPr>
            <a:r>
              <a:rPr lang="en-US" sz="2800" dirty="0"/>
              <a:t> </a:t>
            </a:r>
            <a:r>
              <a:rPr lang="en-US" sz="2800" dirty="0" smtClean="0"/>
              <a:t>Can </a:t>
            </a:r>
            <a:r>
              <a:rPr lang="en-US" sz="2800" dirty="0" smtClean="0">
                <a:solidFill>
                  <a:srgbClr val="FF0000"/>
                </a:solidFill>
              </a:rPr>
              <a:t>execute</a:t>
            </a:r>
            <a:r>
              <a:rPr lang="en-US" sz="2800" dirty="0" smtClean="0"/>
              <a:t> Large applications</a:t>
            </a:r>
            <a:endParaRPr lang="en-US" sz="2800" dirty="0" smtClean="0"/>
          </a:p>
          <a:p>
            <a:pPr marL="273050" indent="-273050" algn="just">
              <a:lnSpc>
                <a:spcPct val="80000"/>
              </a:lnSpc>
              <a:spcBef>
                <a:spcPts val="600"/>
              </a:spcBef>
              <a:buClr>
                <a:schemeClr val="accent1"/>
              </a:buClr>
              <a:buSzPct val="70000"/>
            </a:pPr>
            <a:endParaRPr lang="en-US" sz="2800" dirty="0" smtClean="0"/>
          </a:p>
          <a:p>
            <a:pPr marL="273050" indent="-273050" algn="just">
              <a:lnSpc>
                <a:spcPct val="80000"/>
              </a:lnSpc>
              <a:spcBef>
                <a:spcPts val="600"/>
              </a:spcBef>
              <a:buClr>
                <a:schemeClr val="accent1"/>
              </a:buClr>
              <a:buSzPct val="70000"/>
            </a:pPr>
            <a:r>
              <a:rPr lang="en-US" sz="2800" b="1" u="sng" dirty="0" smtClean="0">
                <a:latin typeface="Century Schoolbook" panose="02040604050505020304" pitchFamily="18" charset="0"/>
              </a:rPr>
              <a:t>Disadvantages</a:t>
            </a:r>
            <a:endParaRPr lang="en-US" sz="2800" b="1" u="sng" dirty="0" smtClean="0">
              <a:latin typeface="Century Schoolbook" panose="02040604050505020304" pitchFamily="18" charset="0"/>
            </a:endParaRPr>
          </a:p>
          <a:p>
            <a:pPr marL="273050" indent="-273050" algn="just">
              <a:lnSpc>
                <a:spcPct val="80000"/>
              </a:lnSpc>
              <a:spcBef>
                <a:spcPts val="600"/>
              </a:spcBef>
              <a:buClr>
                <a:schemeClr val="accent1"/>
              </a:buClr>
              <a:buSzPct val="70000"/>
              <a:buFont typeface="Wingdings" panose="05000000000000000000" pitchFamily="2" charset="2"/>
              <a:buChar char="Ø"/>
            </a:pPr>
            <a:r>
              <a:rPr lang="en-US" sz="2800" dirty="0" smtClean="0"/>
              <a:t> Complex programming </a:t>
            </a:r>
            <a:r>
              <a:rPr lang="en-US" sz="2800" dirty="0" smtClean="0">
                <a:solidFill>
                  <a:srgbClr val="FF0000"/>
                </a:solidFill>
              </a:rPr>
              <a:t>models</a:t>
            </a:r>
            <a:endParaRPr lang="en-US" sz="2800" dirty="0" smtClean="0">
              <a:solidFill>
                <a:srgbClr val="FF0000"/>
              </a:solidFill>
            </a:endParaRPr>
          </a:p>
          <a:p>
            <a:pPr marL="273050" indent="-273050" algn="just">
              <a:lnSpc>
                <a:spcPct val="80000"/>
              </a:lnSpc>
              <a:spcBef>
                <a:spcPts val="600"/>
              </a:spcBef>
              <a:buClr>
                <a:schemeClr val="accent1"/>
              </a:buClr>
              <a:buSzPct val="70000"/>
              <a:buFont typeface="Wingdings" panose="05000000000000000000" pitchFamily="2" charset="2"/>
              <a:buChar char="Ø"/>
            </a:pPr>
            <a:r>
              <a:rPr lang="en-US" sz="2800" dirty="0" smtClean="0"/>
              <a:t>Difficult for </a:t>
            </a:r>
            <a:r>
              <a:rPr lang="en-US" sz="2800" dirty="0" smtClean="0">
                <a:solidFill>
                  <a:srgbClr val="FF0000"/>
                </a:solidFill>
              </a:rPr>
              <a:t>debug </a:t>
            </a:r>
            <a:r>
              <a:rPr lang="en-US" sz="2800" dirty="0" smtClean="0"/>
              <a:t>and development</a:t>
            </a:r>
            <a:endParaRPr lang="en-US" sz="2800" dirty="0" smtClean="0"/>
          </a:p>
          <a:p>
            <a:pPr marL="273050" indent="-273050">
              <a:lnSpc>
                <a:spcPct val="80000"/>
              </a:lnSpc>
              <a:spcBef>
                <a:spcPts val="600"/>
              </a:spcBef>
              <a:buClr>
                <a:schemeClr val="accent1"/>
              </a:buClr>
              <a:buSzPct val="70000"/>
              <a:buFont typeface="Wingdings" panose="05000000000000000000" pitchFamily="2" charset="2"/>
              <a:buChar char=""/>
            </a:pPr>
            <a:endParaRPr lang="en-US" sz="1900" dirty="0">
              <a:latin typeface="Century Schoolbook" panose="0204060405050502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573206"/>
            <a:ext cx="8458200" cy="428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1"/>
            <a:ext cx="7772400" cy="800099"/>
          </a:xfrm>
          <a:solidFill>
            <a:schemeClr val="accent3">
              <a:lumMod val="60000"/>
              <a:lumOff val="40000"/>
            </a:schemeClr>
          </a:solidFill>
        </p:spPr>
        <p:txBody>
          <a:bodyPr>
            <a:normAutofit fontScale="90000"/>
          </a:bodyPr>
          <a:lstStyle/>
          <a:p>
            <a:r>
              <a:rPr lang="en-GB" dirty="0" smtClean="0"/>
              <a:t>Grid Computing</a:t>
            </a:r>
            <a:endParaRPr lang="en-US" dirty="0"/>
          </a:p>
        </p:txBody>
      </p:sp>
      <p:sp>
        <p:nvSpPr>
          <p:cNvPr id="3" name="Subtitle 2"/>
          <p:cNvSpPr>
            <a:spLocks noGrp="1"/>
          </p:cNvSpPr>
          <p:nvPr>
            <p:ph type="subTitle" idx="1"/>
          </p:nvPr>
        </p:nvSpPr>
        <p:spPr>
          <a:xfrm>
            <a:off x="152400" y="1028700"/>
            <a:ext cx="8763000" cy="3543300"/>
          </a:xfrm>
        </p:spPr>
        <p:txBody>
          <a:bodyPr>
            <a:normAutofit fontScale="47500" lnSpcReduction="20000"/>
          </a:bodyPr>
          <a:lstStyle/>
          <a:p>
            <a:pPr algn="just">
              <a:lnSpc>
                <a:spcPct val="120000"/>
              </a:lnSpc>
              <a:buFont typeface="Arial" panose="020B0604020202020204" pitchFamily="34" charset="0"/>
              <a:buChar char="•"/>
            </a:pPr>
            <a:r>
              <a:rPr lang="en-US" sz="3400" b="1" dirty="0" smtClean="0">
                <a:solidFill>
                  <a:schemeClr val="tx1"/>
                </a:solidFill>
                <a:latin typeface="Times New Roman" panose="02020603050405020304" pitchFamily="18" charset="0"/>
                <a:cs typeface="Times New Roman" panose="02020603050405020304" pitchFamily="18" charset="0"/>
              </a:rPr>
              <a:t> </a:t>
            </a:r>
            <a:r>
              <a:rPr lang="en-US" sz="3800" dirty="0" smtClean="0">
                <a:solidFill>
                  <a:srgbClr val="FF0000"/>
                </a:solidFill>
                <a:latin typeface="Times New Roman" panose="02020603050405020304" pitchFamily="18" charset="0"/>
                <a:cs typeface="Times New Roman" panose="02020603050405020304" pitchFamily="18" charset="0"/>
              </a:rPr>
              <a:t>Computing grids are conceptually and logically  like electrical grids</a:t>
            </a:r>
            <a:r>
              <a:rPr lang="en-US" sz="3800" dirty="0" smtClean="0">
                <a:solidFill>
                  <a:schemeClr val="tx1"/>
                </a:solidFill>
                <a:latin typeface="Times New Roman" panose="02020603050405020304" pitchFamily="18" charset="0"/>
                <a:cs typeface="Times New Roman" panose="02020603050405020304" pitchFamily="18" charset="0"/>
              </a:rPr>
              <a:t>. In an electrical grid, wall outlet allow us to connect to an infrastructure of resources which generate and distribute the electricity. Likewise, in the IT industry, </a:t>
            </a:r>
            <a:r>
              <a:rPr lang="en-US" sz="3800" dirty="0" smtClean="0">
                <a:solidFill>
                  <a:srgbClr val="FF0000"/>
                </a:solidFill>
                <a:latin typeface="Times New Roman" panose="02020603050405020304" pitchFamily="18" charset="0"/>
                <a:cs typeface="Times New Roman" panose="02020603050405020304" pitchFamily="18" charset="0"/>
              </a:rPr>
              <a:t>grid computing uses middleware to coordinate distinct IT resources over the network, allowing them to   function and work as a virtual whole. </a:t>
            </a:r>
            <a:endParaRPr lang="en-US" sz="3800" dirty="0" smtClean="0">
              <a:solidFill>
                <a:srgbClr val="FF0000"/>
              </a:solidFill>
              <a:latin typeface="Times New Roman" panose="02020603050405020304" pitchFamily="18" charset="0"/>
              <a:cs typeface="Times New Roman" panose="02020603050405020304" pitchFamily="18" charset="0"/>
            </a:endParaRPr>
          </a:p>
          <a:p>
            <a:pPr algn="just">
              <a:lnSpc>
                <a:spcPct val="120000"/>
              </a:lnSpc>
            </a:pPr>
            <a:endParaRPr lang="en-US" sz="3800" i="1" dirty="0" smtClean="0">
              <a:solidFill>
                <a:schemeClr val="tx1"/>
              </a:solidFill>
              <a:latin typeface="Times New Roman" panose="02020603050405020304" pitchFamily="18" charset="0"/>
              <a:cs typeface="Times New Roman" panose="02020603050405020304" pitchFamily="18" charset="0"/>
            </a:endParaRPr>
          </a:p>
          <a:p>
            <a:pPr algn="just">
              <a:lnSpc>
                <a:spcPct val="120000"/>
              </a:lnSpc>
              <a:buFont typeface="Arial" panose="020B0604020202020204" pitchFamily="34" charset="0"/>
              <a:buChar char="•"/>
            </a:pPr>
            <a:r>
              <a:rPr lang="en-US" sz="3800" dirty="0" smtClean="0">
                <a:solidFill>
                  <a:schemeClr val="tx1"/>
                </a:solidFill>
                <a:latin typeface="Times New Roman" panose="02020603050405020304" pitchFamily="18" charset="0"/>
                <a:cs typeface="Times New Roman" panose="02020603050405020304" pitchFamily="18" charset="0"/>
              </a:rPr>
              <a:t> The goal of a computing grid , like that of a electrical grid, is to provide users with access to the resources they need, when they need them and to provide remote access to IT assets and aggregating processing power.</a:t>
            </a:r>
            <a:endParaRPr lang="en-US" sz="3800" dirty="0" smtClean="0">
              <a:solidFill>
                <a:schemeClr val="tx1"/>
              </a:solidFill>
              <a:latin typeface="Times New Roman" panose="02020603050405020304" pitchFamily="18" charset="0"/>
              <a:cs typeface="Times New Roman" panose="02020603050405020304" pitchFamily="18" charset="0"/>
            </a:endParaRPr>
          </a:p>
          <a:p>
            <a:pPr algn="just">
              <a:lnSpc>
                <a:spcPct val="120000"/>
              </a:lnSpc>
            </a:pPr>
            <a:endParaRPr lang="en-US" sz="3800" dirty="0" smtClean="0">
              <a:solidFill>
                <a:schemeClr val="tx1"/>
              </a:solidFill>
              <a:latin typeface="Times New Roman" panose="02020603050405020304" pitchFamily="18" charset="0"/>
              <a:cs typeface="Times New Roman" panose="02020603050405020304" pitchFamily="18" charset="0"/>
            </a:endParaRPr>
          </a:p>
          <a:p>
            <a:pPr algn="just">
              <a:lnSpc>
                <a:spcPct val="120000"/>
              </a:lnSpc>
              <a:buFont typeface="Arial" panose="020B0604020202020204" pitchFamily="34" charset="0"/>
              <a:buChar char="•"/>
            </a:pPr>
            <a:r>
              <a:rPr lang="en-US" sz="3800" dirty="0" smtClean="0">
                <a:solidFill>
                  <a:schemeClr val="tx1"/>
                </a:solidFill>
                <a:latin typeface="Times New Roman" panose="02020603050405020304" pitchFamily="18" charset="0"/>
                <a:cs typeface="Times New Roman" panose="02020603050405020304" pitchFamily="18" charset="0"/>
              </a:rPr>
              <a:t> Grid provides a series of distributed computing resources via LAN or WAN to the terminal user’s application, as if he is using a super virtual computer.</a:t>
            </a:r>
            <a:endParaRPr lang="en-US" sz="3800" dirty="0" smtClean="0">
              <a:solidFill>
                <a:schemeClr val="tx1"/>
              </a:solidFill>
              <a:latin typeface="Times New Roman" panose="02020603050405020304" pitchFamily="18" charset="0"/>
              <a:cs typeface="Times New Roman" panose="02020603050405020304" pitchFamily="18" charset="0"/>
            </a:endParaRPr>
          </a:p>
          <a:p>
            <a:pPr algn="l">
              <a:lnSpc>
                <a:spcPct val="120000"/>
              </a:lnSpc>
            </a:pPr>
            <a:endParaRPr lang="en-US" sz="3800" dirty="0" smtClean="0">
              <a:solidFill>
                <a:schemeClr val="tx1"/>
              </a:solidFill>
              <a:latin typeface="Times New Roman" panose="02020603050405020304" pitchFamily="18" charset="0"/>
              <a:cs typeface="Times New Roman" panose="02020603050405020304" pitchFamily="18" charset="0"/>
            </a:endParaRPr>
          </a:p>
          <a:p>
            <a:pPr algn="l">
              <a:lnSpc>
                <a:spcPct val="120000"/>
              </a:lnSpc>
              <a:buFont typeface="Arial" panose="020B0604020202020204"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a:p>
            <a:pPr algn="l">
              <a:lnSpc>
                <a:spcPct val="120000"/>
              </a:lnSpc>
              <a:buFont typeface="Arial" panose="020B0604020202020204" pitchFamily="34" charset="0"/>
              <a:buChar char="•"/>
            </a:pPr>
            <a:endParaRPr lang="en-US" sz="2400" dirty="0" smtClean="0">
              <a:solidFill>
                <a:schemeClr val="tx1"/>
              </a:solidFill>
              <a:latin typeface="Times New Roman" panose="02020603050405020304" pitchFamily="18" charset="0"/>
              <a:cs typeface="Times New Roman" panose="02020603050405020304" pitchFamily="18" charset="0"/>
            </a:endParaRPr>
          </a:p>
          <a:p>
            <a:pPr algn="l">
              <a:lnSpc>
                <a:spcPct val="120000"/>
              </a:lnSpc>
              <a:buFont typeface="Arial" panose="020B0604020202020204" pitchFamily="34" charset="0"/>
              <a:buChar char="•"/>
            </a:pPr>
            <a:endParaRPr lang="en-US" sz="2400" dirty="0" smtClean="0">
              <a:solidFill>
                <a:schemeClr val="tx1"/>
              </a:solidFill>
              <a:latin typeface="Times New Roman" panose="02020603050405020304" pitchFamily="18" charset="0"/>
              <a:cs typeface="Times New Roman" panose="02020603050405020304" pitchFamily="18" charset="0"/>
            </a:endParaRPr>
          </a:p>
          <a:p>
            <a:pPr algn="l">
              <a:lnSpc>
                <a:spcPct val="12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a:xfrm>
            <a:off x="228601" y="857251"/>
            <a:ext cx="8562109" cy="3394472"/>
          </a:xfrm>
        </p:spPr>
        <p:txBody>
          <a:bodyPr>
            <a:normAutofit fontScale="70000" lnSpcReduction="20000"/>
          </a:bodyPr>
          <a:lstStyle/>
          <a:p>
            <a:pPr algn="just"/>
            <a:r>
              <a:rPr lang="en-US" sz="2400" dirty="0" smtClean="0">
                <a:latin typeface="Times New Roman" panose="02020603050405020304" pitchFamily="18" charset="0"/>
                <a:cs typeface="Times New Roman" panose="02020603050405020304" pitchFamily="18" charset="0"/>
                <a:sym typeface="+mn-ea"/>
              </a:rPr>
              <a:t>Grid </a:t>
            </a:r>
            <a:r>
              <a:rPr lang="en-US" sz="2400" dirty="0">
                <a:latin typeface="Times New Roman" panose="02020603050405020304" pitchFamily="18" charset="0"/>
                <a:cs typeface="Times New Roman" panose="02020603050405020304" pitchFamily="18" charset="0"/>
                <a:sym typeface="+mn-ea"/>
              </a:rPr>
              <a:t>computing is the integration of computer resources for achieving similar objective</a:t>
            </a:r>
            <a:r>
              <a:rPr lang="en-US" sz="2400" dirty="0" smtClean="0">
                <a:latin typeface="Times New Roman" panose="02020603050405020304" pitchFamily="18" charset="0"/>
                <a:cs typeface="Times New Roman" panose="02020603050405020304" pitchFamily="18" charset="0"/>
                <a:sym typeface="+mn-ea"/>
              </a:rPr>
              <a:t>.</a:t>
            </a:r>
            <a:endParaRPr lang="en-US" sz="2400" dirty="0" smtClean="0">
              <a:latin typeface="Times New Roman" panose="02020603050405020304" pitchFamily="18" charset="0"/>
              <a:cs typeface="Times New Roman" panose="02020603050405020304" pitchFamily="18" charset="0"/>
              <a:sym typeface="+mn-ea"/>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sym typeface="+mn-ea"/>
              </a:rPr>
              <a:t>Grids are frequently created with middleware software libraries of a common grid</a:t>
            </a:r>
            <a:r>
              <a:rPr lang="en-US" sz="2400" dirty="0" smtClean="0">
                <a:latin typeface="Times New Roman" panose="02020603050405020304" pitchFamily="18" charset="0"/>
                <a:cs typeface="Times New Roman" panose="02020603050405020304" pitchFamily="18" charset="0"/>
                <a:sym typeface="+mn-ea"/>
              </a:rPr>
              <a:t>.</a:t>
            </a:r>
            <a:endParaRPr lang="en-US" sz="2400" dirty="0" smtClean="0">
              <a:latin typeface="Times New Roman" panose="02020603050405020304" pitchFamily="18" charset="0"/>
              <a:cs typeface="Times New Roman" panose="02020603050405020304" pitchFamily="18" charset="0"/>
              <a:sym typeface="+mn-ea"/>
            </a:endParaRPr>
          </a:p>
          <a:p>
            <a:pPr algn="just"/>
            <a:endParaRPr lang="en-US" sz="2400" dirty="0" smtClean="0">
              <a:latin typeface="Times New Roman" panose="02020603050405020304" pitchFamily="18" charset="0"/>
              <a:cs typeface="Times New Roman" panose="02020603050405020304" pitchFamily="18" charset="0"/>
              <a:sym typeface="+mn-ea"/>
            </a:endParaRPr>
          </a:p>
          <a:p>
            <a:pPr algn="just"/>
            <a:r>
              <a:rPr lang="en-US" sz="2400" dirty="0" smtClean="0">
                <a:latin typeface="Times New Roman" panose="02020603050405020304" pitchFamily="18" charset="0"/>
                <a:cs typeface="Times New Roman" panose="02020603050405020304" pitchFamily="18" charset="0"/>
                <a:sym typeface="+mn-ea"/>
              </a:rPr>
              <a:t>Grids </a:t>
            </a:r>
            <a:r>
              <a:rPr lang="en-US" sz="2400" dirty="0">
                <a:latin typeface="Times New Roman" panose="02020603050405020304" pitchFamily="18" charset="0"/>
                <a:cs typeface="Times New Roman" panose="02020603050405020304" pitchFamily="18" charset="0"/>
                <a:sym typeface="+mn-ea"/>
              </a:rPr>
              <a:t>are a type of dispersed computing system, whereas a </a:t>
            </a:r>
            <a:r>
              <a:rPr lang="en-US" sz="2400" b="1" dirty="0">
                <a:solidFill>
                  <a:srgbClr val="FF0000"/>
                </a:solidFill>
                <a:latin typeface="Times New Roman" panose="02020603050405020304" pitchFamily="18" charset="0"/>
                <a:cs typeface="Times New Roman" panose="02020603050405020304" pitchFamily="18" charset="0"/>
                <a:sym typeface="+mn-ea"/>
              </a:rPr>
              <a:t>virtualized super computer</a:t>
            </a:r>
            <a:r>
              <a:rPr lang="en-US" sz="2400" dirty="0">
                <a:latin typeface="Times New Roman" panose="02020603050405020304" pitchFamily="18" charset="0"/>
                <a:cs typeface="Times New Roman" panose="02020603050405020304" pitchFamily="18" charset="0"/>
                <a:sym typeface="+mn-ea"/>
              </a:rPr>
              <a:t> is made </a:t>
            </a:r>
            <a:r>
              <a:rPr lang="en-US" sz="2400" dirty="0" smtClean="0">
                <a:latin typeface="Times New Roman" panose="02020603050405020304" pitchFamily="18" charset="0"/>
                <a:cs typeface="Times New Roman" panose="02020603050405020304" pitchFamily="18" charset="0"/>
                <a:sym typeface="+mn-ea"/>
              </a:rPr>
              <a:t>from various networked.</a:t>
            </a:r>
            <a:endParaRPr lang="en-US" sz="2400" dirty="0" smtClean="0">
              <a:latin typeface="Times New Roman" panose="02020603050405020304" pitchFamily="18" charset="0"/>
              <a:cs typeface="Times New Roman" panose="02020603050405020304" pitchFamily="18" charset="0"/>
              <a:sym typeface="+mn-ea"/>
            </a:endParaRP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sym typeface="+mn-ea"/>
              </a:rPr>
              <a:t>Grids focus on two different but associated objectives—</a:t>
            </a:r>
            <a:r>
              <a:rPr lang="en-US" sz="2400" b="1" dirty="0">
                <a:solidFill>
                  <a:srgbClr val="FF0000"/>
                </a:solidFill>
                <a:latin typeface="Times New Roman" panose="02020603050405020304" pitchFamily="18" charset="0"/>
                <a:cs typeface="Times New Roman" panose="02020603050405020304" pitchFamily="18" charset="0"/>
                <a:sym typeface="+mn-ea"/>
              </a:rPr>
              <a:t>supplying isolated access to </a:t>
            </a:r>
            <a:r>
              <a:rPr lang="en-US" sz="2400" b="1" dirty="0" smtClean="0">
                <a:solidFill>
                  <a:srgbClr val="FF0000"/>
                </a:solidFill>
                <a:latin typeface="Times New Roman" panose="02020603050405020304" pitchFamily="18" charset="0"/>
                <a:cs typeface="Times New Roman" panose="02020603050405020304" pitchFamily="18" charset="0"/>
                <a:sym typeface="+mn-ea"/>
              </a:rPr>
              <a:t>IT resources </a:t>
            </a:r>
            <a:r>
              <a:rPr lang="en-US" sz="2400" b="1" dirty="0">
                <a:solidFill>
                  <a:srgbClr val="FF0000"/>
                </a:solidFill>
                <a:latin typeface="Times New Roman" panose="02020603050405020304" pitchFamily="18" charset="0"/>
                <a:cs typeface="Times New Roman" panose="02020603050405020304" pitchFamily="18" charset="0"/>
                <a:sym typeface="+mn-ea"/>
              </a:rPr>
              <a:t>and building up processing control</a:t>
            </a:r>
            <a:r>
              <a:rPr lang="en-US" sz="2400" b="1" dirty="0" smtClean="0">
                <a:solidFill>
                  <a:srgbClr val="FF0000"/>
                </a:solidFill>
                <a:latin typeface="Times New Roman" panose="02020603050405020304" pitchFamily="18" charset="0"/>
                <a:cs typeface="Times New Roman" panose="02020603050405020304" pitchFamily="18" charset="0"/>
                <a:sym typeface="+mn-ea"/>
              </a:rPr>
              <a:t>.</a:t>
            </a:r>
            <a:endParaRPr lang="en-US" sz="2400" b="1" dirty="0" smtClean="0">
              <a:solidFill>
                <a:srgbClr val="FF0000"/>
              </a:solidFill>
              <a:latin typeface="Times New Roman" panose="02020603050405020304" pitchFamily="18" charset="0"/>
              <a:cs typeface="Times New Roman" panose="02020603050405020304" pitchFamily="18" charset="0"/>
              <a:sym typeface="+mn-ea"/>
            </a:endParaRPr>
          </a:p>
          <a:p>
            <a:pPr algn="just"/>
            <a:endParaRPr lang="en-US" sz="2400" dirty="0" smtClean="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sym typeface="+mn-ea"/>
              </a:rPr>
              <a:t>The grid is a technology which controls two factors—</a:t>
            </a:r>
            <a:r>
              <a:rPr lang="en-US" sz="2400" b="1" dirty="0">
                <a:solidFill>
                  <a:srgbClr val="FF0000"/>
                </a:solidFill>
                <a:latin typeface="Times New Roman" panose="02020603050405020304" pitchFamily="18" charset="0"/>
                <a:cs typeface="Times New Roman" panose="02020603050405020304" pitchFamily="18" charset="0"/>
                <a:sym typeface="+mn-ea"/>
              </a:rPr>
              <a:t>allocation and trust</a:t>
            </a:r>
            <a:r>
              <a:rPr lang="en-US" sz="2400" b="1" dirty="0" smtClean="0">
                <a:solidFill>
                  <a:srgbClr val="FF0000"/>
                </a:solidFill>
                <a:latin typeface="Times New Roman" panose="02020603050405020304" pitchFamily="18" charset="0"/>
                <a:cs typeface="Times New Roman" panose="02020603050405020304" pitchFamily="18" charset="0"/>
                <a:sym typeface="+mn-ea"/>
              </a:rPr>
              <a:t>.</a:t>
            </a:r>
            <a:endParaRPr lang="en-US" sz="2400" b="1" dirty="0">
              <a:solidFill>
                <a:srgbClr val="FF0000"/>
              </a:solidFill>
              <a:latin typeface="Times New Roman" panose="02020603050405020304" pitchFamily="18" charset="0"/>
              <a:cs typeface="Times New Roman" panose="02020603050405020304" pitchFamily="18" charset="0"/>
            </a:endParaRPr>
          </a:p>
          <a:p>
            <a:pPr algn="just"/>
            <a:endParaRPr lang="en-US" sz="24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 y="504966"/>
            <a:ext cx="8686801" cy="4409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848" y="619267"/>
            <a:ext cx="8229600" cy="857250"/>
          </a:xfrm>
          <a:solidFill>
            <a:schemeClr val="accent3">
              <a:lumMod val="60000"/>
              <a:lumOff val="40000"/>
            </a:schemeClr>
          </a:solidFill>
        </p:spPr>
        <p:txBody>
          <a:bodyPr vert="horz" lIns="91440" tIns="45720" rIns="91440" bIns="45720" rtlCol="0" anchor="ctr">
            <a:normAutofit/>
          </a:bodyPr>
          <a:lstStyle/>
          <a:p>
            <a:pPr lvl="0" algn="ctr">
              <a:buClrTx/>
              <a:buSzTx/>
              <a:buFontTx/>
            </a:pPr>
            <a:r>
              <a:rPr lang="en-GB" dirty="0" smtClean="0">
                <a:latin typeface="Bookman Old Style" panose="02050604050505020204" pitchFamily="18" charset="0"/>
                <a:sym typeface="+mn-ea"/>
              </a:rPr>
              <a:t>Mobile Computing</a:t>
            </a:r>
            <a:endParaRPr lang="en-GB" dirty="0" smtClean="0">
              <a:latin typeface="Bookman Old Style" panose="02050604050505020204" pitchFamily="18" charset="0"/>
              <a:sym typeface="+mn-ea"/>
            </a:endParaRPr>
          </a:p>
        </p:txBody>
      </p:sp>
      <p:sp>
        <p:nvSpPr>
          <p:cNvPr id="3" name="Content Placeholder 2"/>
          <p:cNvSpPr>
            <a:spLocks noGrp="1"/>
          </p:cNvSpPr>
          <p:nvPr>
            <p:ph idx="1"/>
          </p:nvPr>
        </p:nvSpPr>
        <p:spPr>
          <a:xfrm>
            <a:off x="228600" y="1399749"/>
            <a:ext cx="8686800" cy="3394472"/>
          </a:xfrm>
        </p:spPr>
        <p:txBody>
          <a:bodyPr>
            <a:noAutofit/>
          </a:bodyPr>
          <a:lstStyle/>
          <a:p>
            <a:pPr algn="just"/>
            <a:r>
              <a:rPr lang="en-US" sz="2400" dirty="0">
                <a:solidFill>
                  <a:schemeClr val="bg2"/>
                </a:solidFill>
                <a:latin typeface="Times New Roman" panose="02020603050405020304" pitchFamily="18" charset="0"/>
                <a:cs typeface="Times New Roman" panose="02020603050405020304" pitchFamily="18" charset="0"/>
              </a:rPr>
              <a:t>Mobile Computing is a technology that allows transmission of </a:t>
            </a:r>
            <a:r>
              <a:rPr lang="en-US" sz="2400" b="1" dirty="0">
                <a:solidFill>
                  <a:schemeClr val="bg2"/>
                </a:solidFill>
                <a:latin typeface="Times New Roman" panose="02020603050405020304" pitchFamily="18" charset="0"/>
                <a:cs typeface="Times New Roman" panose="02020603050405020304" pitchFamily="18" charset="0"/>
              </a:rPr>
              <a:t>data, voice and video </a:t>
            </a:r>
            <a:r>
              <a:rPr lang="en-US" sz="2400" dirty="0">
                <a:solidFill>
                  <a:schemeClr val="bg2"/>
                </a:solidFill>
                <a:latin typeface="Times New Roman" panose="02020603050405020304" pitchFamily="18" charset="0"/>
                <a:cs typeface="Times New Roman" panose="02020603050405020304" pitchFamily="18" charset="0"/>
              </a:rPr>
              <a:t>via a computer or any other wireless enabled device without having to be connected to a fixed physical link. The main concept involves −</a:t>
            </a:r>
            <a:endParaRPr lang="en-US" sz="2400" dirty="0">
              <a:solidFill>
                <a:schemeClr val="bg2"/>
              </a:solidFill>
              <a:latin typeface="Times New Roman" panose="02020603050405020304" pitchFamily="18" charset="0"/>
              <a:cs typeface="Times New Roman" panose="02020603050405020304" pitchFamily="18" charset="0"/>
            </a:endParaRPr>
          </a:p>
          <a:p>
            <a:pPr algn="just"/>
            <a:endParaRPr lang="en-US" sz="2400" dirty="0">
              <a:solidFill>
                <a:schemeClr val="bg2"/>
              </a:solidFill>
              <a:latin typeface="Times New Roman" panose="02020603050405020304" pitchFamily="18" charset="0"/>
              <a:cs typeface="Times New Roman" panose="02020603050405020304" pitchFamily="18" charset="0"/>
            </a:endParaRPr>
          </a:p>
          <a:p>
            <a:pPr algn="just"/>
            <a:r>
              <a:rPr lang="en-US" sz="2400" dirty="0">
                <a:solidFill>
                  <a:schemeClr val="bg2"/>
                </a:solidFill>
                <a:latin typeface="Times New Roman" panose="02020603050405020304" pitchFamily="18" charset="0"/>
                <a:cs typeface="Times New Roman" panose="02020603050405020304" pitchFamily="18" charset="0"/>
              </a:rPr>
              <a:t>Mobile communication</a:t>
            </a:r>
            <a:endParaRPr lang="en-US" sz="2400" dirty="0">
              <a:solidFill>
                <a:schemeClr val="bg2"/>
              </a:solidFill>
              <a:latin typeface="Times New Roman" panose="02020603050405020304" pitchFamily="18" charset="0"/>
              <a:cs typeface="Times New Roman" panose="02020603050405020304" pitchFamily="18" charset="0"/>
            </a:endParaRPr>
          </a:p>
          <a:p>
            <a:pPr algn="just"/>
            <a:r>
              <a:rPr lang="en-US" sz="2400" dirty="0">
                <a:solidFill>
                  <a:schemeClr val="bg2"/>
                </a:solidFill>
                <a:latin typeface="Times New Roman" panose="02020603050405020304" pitchFamily="18" charset="0"/>
                <a:cs typeface="Times New Roman" panose="02020603050405020304" pitchFamily="18" charset="0"/>
              </a:rPr>
              <a:t>Mobile hardware</a:t>
            </a:r>
            <a:endParaRPr lang="en-US" sz="2400" dirty="0">
              <a:solidFill>
                <a:schemeClr val="bg2"/>
              </a:solidFill>
              <a:latin typeface="Times New Roman" panose="02020603050405020304" pitchFamily="18" charset="0"/>
              <a:cs typeface="Times New Roman" panose="02020603050405020304" pitchFamily="18" charset="0"/>
            </a:endParaRPr>
          </a:p>
          <a:p>
            <a:pPr algn="just"/>
            <a:r>
              <a:rPr lang="en-US" sz="2400" dirty="0">
                <a:solidFill>
                  <a:schemeClr val="bg2"/>
                </a:solidFill>
                <a:latin typeface="Times New Roman" panose="02020603050405020304" pitchFamily="18" charset="0"/>
                <a:cs typeface="Times New Roman" panose="02020603050405020304" pitchFamily="18" charset="0"/>
              </a:rPr>
              <a:t>Mobile software</a:t>
            </a:r>
            <a:endParaRPr lang="en-US" sz="2400" dirty="0">
              <a:solidFill>
                <a:schemeClr val="bg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799" y="171450"/>
            <a:ext cx="8534402"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04799" y="2814125"/>
            <a:ext cx="8534402" cy="2677656"/>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The mobile communication in this case, refers to the infrastructure put in place to ensure that seamless and reliable communication goes on. These would include devices such as </a:t>
            </a:r>
            <a:r>
              <a:rPr lang="en-US" sz="2800" b="1" dirty="0">
                <a:latin typeface="Times New Roman" panose="02020603050405020304" pitchFamily="18" charset="0"/>
                <a:cs typeface="Times New Roman" panose="02020603050405020304" pitchFamily="18" charset="0"/>
              </a:rPr>
              <a:t>protocols, services, bandwidth, and portals necessary to facilitate and support the stated services</a:t>
            </a:r>
            <a:r>
              <a:rPr lang="en-US" sz="2800" dirty="0">
                <a:latin typeface="Times New Roman" panose="02020603050405020304" pitchFamily="18" charset="0"/>
                <a:cs typeface="Times New Roman" panose="02020603050405020304" pitchFamily="18" charset="0"/>
              </a:rPr>
              <a:t>. The data format is also defined at this stage. </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 y="450376"/>
            <a:ext cx="8991600" cy="3264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56309" y="3714750"/>
            <a:ext cx="8659091" cy="1323439"/>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Mobile Hardware</a:t>
            </a:r>
            <a:endParaRPr lang="en-US" sz="2000" b="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Mobile hardware includes mobile devices or device components that receive or access the service of mobility. They would range from portable laptops, smartphones, tablet Pc's, Personal Digital Assistants.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3223558"/>
            <a:ext cx="8686800" cy="1631216"/>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Mobile software</a:t>
            </a:r>
            <a:endParaRPr lang="en-US" sz="2000" b="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Mobile software is the actual program that runs on the mobile hardware. It deals with the characteristics and requirements of mobile applications. This is the engine of the mobile device. In other terms, it is the operating system of the appliance. It's the essential component that operates the mobile device.</a:t>
            </a:r>
            <a:endParaRPr lang="en-US" sz="2000" dirty="0">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 y="518615"/>
            <a:ext cx="8686800" cy="2695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409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682388"/>
            <a:ext cx="8686800" cy="434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txBox="1">
            <a:spLocks noGrp="1"/>
          </p:cNvSpPr>
          <p:nvPr>
            <p:ph type="title"/>
          </p:nvPr>
        </p:nvSpPr>
        <p:spPr>
          <a:xfrm>
            <a:off x="770393" y="540728"/>
            <a:ext cx="7688700" cy="535200"/>
          </a:xfrm>
          <a:prstGeom prst="rect">
            <a:avLst/>
          </a:prstGeom>
        </p:spPr>
        <p:txBody>
          <a:bodyPr spcFirstLastPara="1" wrap="square" lIns="91425" tIns="91425" rIns="91425" bIns="91425" anchor="t" anchorCtr="0">
            <a:normAutofit fontScale="90000"/>
          </a:bodyPr>
          <a:lstStyle/>
          <a:p>
            <a:pPr lvl="0"/>
            <a:r>
              <a:rPr lang="en-US" dirty="0"/>
              <a:t>What is computing?</a:t>
            </a:r>
            <a:endParaRPr dirty="0"/>
          </a:p>
        </p:txBody>
      </p:sp>
      <p:sp>
        <p:nvSpPr>
          <p:cNvPr id="5" name="Content Placeholder 2"/>
          <p:cNvSpPr>
            <a:spLocks noGrp="1"/>
          </p:cNvSpPr>
          <p:nvPr>
            <p:ph type="body" idx="1"/>
          </p:nvPr>
        </p:nvSpPr>
        <p:spPr>
          <a:xfrm>
            <a:off x="810549" y="1397237"/>
            <a:ext cx="8142381" cy="2260600"/>
          </a:xfrm>
          <a:prstGeom prst="rect">
            <a:avLst/>
          </a:prstGeom>
          <a:noFill/>
          <a:ln>
            <a:noFill/>
          </a:ln>
        </p:spPr>
        <p:txBody>
          <a:bodyPr>
            <a:no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en-US" sz="1800" b="1" i="0" u="none" strike="noStrike" kern="0" cap="none" spc="0" normalizeH="0" baseline="0" noProof="0" dirty="0">
                <a:ln>
                  <a:noFill/>
                </a:ln>
                <a:solidFill>
                  <a:sysClr val="windowText" lastClr="000000"/>
                </a:solidFill>
                <a:effectLst/>
                <a:uLnTx/>
                <a:uFillTx/>
              </a:rPr>
              <a:t>Computing is the process of using computer technology to complete a given goal-oriented task</a:t>
            </a:r>
            <a:r>
              <a:rPr kumimoji="0" lang="en-US" sz="1800" b="1" i="0" u="none" strike="noStrike" kern="0" cap="none" spc="0" normalizeH="0" baseline="0" noProof="0" dirty="0" smtClean="0">
                <a:ln>
                  <a:noFill/>
                </a:ln>
                <a:solidFill>
                  <a:sysClr val="windowText" lastClr="000000"/>
                </a:solidFill>
                <a:effectLst/>
                <a:uLnTx/>
                <a:uFillTx/>
              </a:rPr>
              <a:t>.</a:t>
            </a:r>
            <a:endParaRPr kumimoji="0" lang="en-US" sz="1800" b="1" i="0" u="none" strike="noStrike" kern="0" cap="none" spc="0" normalizeH="0" baseline="0" noProof="0" dirty="0" smtClean="0">
              <a:ln>
                <a:noFill/>
              </a:ln>
              <a:solidFill>
                <a:sysClr val="windowText" lastClr="000000"/>
              </a:solidFill>
              <a:effectLst/>
              <a:uLnTx/>
              <a:uFillTx/>
            </a:endParaRPr>
          </a:p>
          <a:p>
            <a:pPr marL="0" marR="0" lvl="0" indent="0" algn="just" defTabSz="914400" eaLnBrk="1" fontAlgn="auto" latinLnBrk="0" hangingPunct="1">
              <a:lnSpc>
                <a:spcPct val="100000"/>
              </a:lnSpc>
              <a:spcBef>
                <a:spcPts val="0"/>
              </a:spcBef>
              <a:spcAft>
                <a:spcPts val="0"/>
              </a:spcAft>
              <a:buClrTx/>
              <a:buSzTx/>
              <a:buFontTx/>
              <a:buNone/>
              <a:defRPr/>
            </a:pPr>
            <a:endParaRPr kumimoji="0" lang="en-US" sz="1800" b="1" i="0" u="none" strike="noStrike" kern="0" cap="none" spc="0" normalizeH="0" baseline="0" noProof="0" dirty="0">
              <a:ln>
                <a:noFill/>
              </a:ln>
              <a:solidFill>
                <a:sysClr val="windowText" lastClr="000000"/>
              </a:solidFill>
              <a:effectLst/>
              <a:uLnTx/>
              <a:uFillTx/>
            </a:endParaRPr>
          </a:p>
          <a:p>
            <a:pPr marL="0" marR="0" lvl="0" indent="0" algn="just"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Text" lastClr="000000"/>
                </a:solidFill>
                <a:effectLst/>
                <a:uLnTx/>
                <a:uFillTx/>
              </a:rPr>
              <a:t>Computing may encompass the </a:t>
            </a:r>
            <a:r>
              <a:rPr kumimoji="0" lang="en-US" sz="1800" b="1" i="0" u="none" strike="noStrike" kern="0" cap="none" spc="0" normalizeH="0" baseline="0" noProof="0" dirty="0">
                <a:ln>
                  <a:noFill/>
                </a:ln>
                <a:solidFill>
                  <a:sysClr val="windowText" lastClr="000000"/>
                </a:solidFill>
                <a:effectLst/>
                <a:uLnTx/>
                <a:uFillTx/>
              </a:rPr>
              <a:t>design and development of software and hardware systems</a:t>
            </a:r>
            <a:r>
              <a:rPr kumimoji="0" lang="en-US" sz="1800" b="0" i="0" u="none" strike="noStrike" kern="0" cap="none" spc="0" normalizeH="0" baseline="0" noProof="0" dirty="0">
                <a:ln>
                  <a:noFill/>
                </a:ln>
                <a:solidFill>
                  <a:sysClr val="windowText" lastClr="000000"/>
                </a:solidFill>
                <a:effectLst/>
                <a:uLnTx/>
                <a:uFillTx/>
              </a:rPr>
              <a:t> for a broad range of purposes - often structuring, processing and managing any kind of information </a:t>
            </a:r>
            <a:r>
              <a:rPr kumimoji="0" lang="en-US" sz="1800" b="0" i="0" u="none" strike="noStrike" kern="0" cap="none" spc="0" normalizeH="0" baseline="0" noProof="0" dirty="0" smtClean="0">
                <a:ln>
                  <a:noFill/>
                </a:ln>
                <a:solidFill>
                  <a:sysClr val="windowText" lastClr="000000"/>
                </a:solidFill>
                <a:effectLst/>
                <a:uLnTx/>
                <a:uFillTx/>
              </a:rPr>
              <a:t>to </a:t>
            </a:r>
            <a:r>
              <a:rPr kumimoji="0" lang="en-US" sz="1800" b="0" i="0" u="none" strike="noStrike" kern="0" cap="none" spc="0" normalizeH="0" baseline="0" noProof="0" dirty="0">
                <a:ln>
                  <a:noFill/>
                </a:ln>
                <a:solidFill>
                  <a:sysClr val="windowText" lastClr="000000"/>
                </a:solidFill>
                <a:effectLst/>
                <a:uLnTx/>
                <a:uFillTx/>
              </a:rPr>
              <a:t>aid in the pursuit of scientific studies, making intelligent systems, and creating and using different media for entertainment and communication</a:t>
            </a:r>
            <a:r>
              <a:rPr kumimoji="0" lang="en-US" sz="1800" b="0" i="0" u="none" strike="noStrike" kern="0" cap="none" spc="0" normalizeH="0" baseline="0" noProof="0" dirty="0" smtClean="0">
                <a:ln>
                  <a:noFill/>
                </a:ln>
                <a:solidFill>
                  <a:sysClr val="windowText" lastClr="000000"/>
                </a:solidFill>
                <a:effectLst/>
                <a:uLnTx/>
                <a:uFillTx/>
              </a:rPr>
              <a:t>.</a:t>
            </a:r>
            <a:endParaRPr kumimoji="0" lang="en-US" sz="1800" b="0" i="0" u="none" strike="noStrike" kern="0" cap="none" spc="0" normalizeH="0" baseline="0" noProof="0" dirty="0" smtClean="0">
              <a:ln>
                <a:noFill/>
              </a:ln>
              <a:solidFill>
                <a:sysClr val="windowText" lastClr="000000"/>
              </a:solidFill>
              <a:effectLst/>
              <a:uLnTx/>
              <a:uFillTx/>
            </a:endParaRPr>
          </a:p>
          <a:p>
            <a:pPr marL="0" marR="0" lvl="0" indent="0" algn="just"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a:p>
            <a:pPr marL="0" marR="0" lvl="0" indent="0" algn="just"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Text" lastClr="000000"/>
                </a:solidFill>
                <a:effectLst/>
                <a:uLnTx/>
                <a:uFillTx/>
              </a:rPr>
              <a:t>the use of a computer to process data or perform calculations.</a:t>
            </a:r>
            <a:endParaRPr kumimoji="0" lang="en-US" sz="1800" b="0" i="0" u="none" strike="noStrike" kern="0" cap="none" spc="0" normalizeH="0" baseline="0" noProof="0" dirty="0">
              <a:ln>
                <a:noFill/>
              </a:ln>
              <a:solidFill>
                <a:sysClr val="windowText" lastClr="000000"/>
              </a:solidFill>
              <a:effectLst/>
              <a:uLnTx/>
              <a:uFillTx/>
            </a:endParaRPr>
          </a:p>
          <a:p>
            <a:pPr marL="0" marR="0" lvl="0" indent="0" algn="just" defTabSz="914400" eaLnBrk="1" fontAlgn="auto" latinLnBrk="0" hangingPunct="1">
              <a:lnSpc>
                <a:spcPct val="100000"/>
              </a:lnSpc>
              <a:spcBef>
                <a:spcPts val="0"/>
              </a:spcBef>
              <a:spcAft>
                <a:spcPts val="0"/>
              </a:spcAft>
              <a:buClrTx/>
              <a:buSzTx/>
              <a:buFontTx/>
              <a:buNone/>
              <a:defRPr/>
            </a:pPr>
            <a:r>
              <a:rPr kumimoji="0" lang="en-US" sz="1800" b="1" i="0" u="none" strike="noStrike" kern="0" cap="none" spc="0" normalizeH="0" baseline="0" noProof="0" dirty="0">
                <a:ln>
                  <a:noFill/>
                </a:ln>
                <a:solidFill>
                  <a:sysClr val="windowText" lastClr="000000"/>
                </a:solidFill>
                <a:effectLst/>
                <a:uLnTx/>
                <a:uFillTx/>
              </a:rPr>
              <a:t>It has scientific, engineering, mathematical, technological and social aspects</a:t>
            </a:r>
            <a:r>
              <a:rPr kumimoji="0" lang="en-US" sz="1800" b="1" i="0" u="none" strike="noStrike" kern="0" cap="none" spc="0" normalizeH="0" baseline="0" noProof="0" dirty="0" smtClean="0">
                <a:ln>
                  <a:noFill/>
                </a:ln>
                <a:solidFill>
                  <a:sysClr val="windowText" lastClr="000000"/>
                </a:solidFill>
                <a:effectLst/>
                <a:uLnTx/>
                <a:uFillTx/>
              </a:rPr>
              <a:t>.</a:t>
            </a:r>
            <a:endParaRPr kumimoji="0" lang="en-US" sz="1800" b="1" i="0" u="none" strike="noStrike" kern="0" cap="none" spc="0" normalizeH="0" baseline="0" noProof="0" dirty="0" smtClean="0">
              <a:ln>
                <a:noFill/>
              </a:ln>
              <a:solidFill>
                <a:sysClr val="windowText" lastClr="000000"/>
              </a:solidFill>
              <a:effectLst/>
              <a:uLnTx/>
              <a:uFillTx/>
            </a:endParaRPr>
          </a:p>
          <a:p>
            <a:pPr marL="0" marR="0" lvl="0" indent="0" algn="just" defTabSz="914400" eaLnBrk="1" fontAlgn="auto" latinLnBrk="0" hangingPunct="1">
              <a:lnSpc>
                <a:spcPct val="100000"/>
              </a:lnSpc>
              <a:spcBef>
                <a:spcPts val="0"/>
              </a:spcBef>
              <a:spcAft>
                <a:spcPts val="0"/>
              </a:spcAft>
              <a:buClrTx/>
              <a:buSzTx/>
              <a:buFontTx/>
              <a:buNone/>
              <a:defRPr/>
            </a:pPr>
            <a:endParaRPr kumimoji="0" lang="en-US" sz="1800" b="1" i="0" u="none" strike="noStrike" kern="0" cap="none" spc="0" normalizeH="0" baseline="0" noProof="0" dirty="0">
              <a:ln>
                <a:noFill/>
              </a:ln>
              <a:solidFill>
                <a:sysClr val="windowText" lastClr="000000"/>
              </a:solidFill>
              <a:effectLst/>
              <a:uLnTx/>
              <a:uFillTx/>
            </a:endParaRPr>
          </a:p>
          <a:p>
            <a:pPr marL="0" marR="0" lvl="0" indent="0" algn="just"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ysClr val="windowText" lastClr="000000"/>
                </a:solidFill>
                <a:effectLst/>
                <a:uLnTx/>
                <a:uFillTx/>
              </a:rPr>
              <a:t>The list is virtually endless, and the possibilities are </a:t>
            </a:r>
            <a:r>
              <a:rPr kumimoji="0" lang="en-US" sz="1800" b="0" i="0" u="none" strike="noStrike" kern="0" cap="none" spc="0" normalizeH="0" baseline="0" noProof="0" dirty="0" smtClean="0">
                <a:ln>
                  <a:noFill/>
                </a:ln>
                <a:solidFill>
                  <a:sysClr val="windowText" lastClr="000000"/>
                </a:solidFill>
                <a:effectLst/>
                <a:uLnTx/>
                <a:uFillTx/>
              </a:rPr>
              <a:t>vast………………..</a:t>
            </a:r>
            <a:endParaRPr kumimoji="0" lang="en-US" sz="1800" b="0" i="0" u="none" strike="noStrike" kern="0" cap="none" spc="0" normalizeH="0" baseline="0" noProof="0" dirty="0">
              <a:ln>
                <a:noFill/>
              </a:ln>
              <a:solidFill>
                <a:sysClr val="windowText" lastClr="000000"/>
              </a:solidFill>
              <a:effectLst/>
              <a:uLnTx/>
              <a:uFillTx/>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 y="709684"/>
            <a:ext cx="8737600" cy="4319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 y="559558"/>
            <a:ext cx="8839200" cy="4483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76639"/>
            <a:ext cx="7772400" cy="800099"/>
          </a:xfrm>
          <a:solidFill>
            <a:schemeClr val="accent3">
              <a:lumMod val="60000"/>
              <a:lumOff val="40000"/>
            </a:schemeClr>
          </a:solidFill>
        </p:spPr>
        <p:txBody>
          <a:bodyPr>
            <a:normAutofit fontScale="90000"/>
          </a:bodyPr>
          <a:lstStyle/>
          <a:p>
            <a:pPr algn="ctr"/>
            <a:r>
              <a:rPr lang="en-GB" b="1" dirty="0" smtClean="0">
                <a:latin typeface="Times New Roman" panose="02020603050405020304" pitchFamily="18" charset="0"/>
                <a:cs typeface="Times New Roman" panose="02020603050405020304" pitchFamily="18" charset="0"/>
              </a:rPr>
              <a:t>What is Cloud Computing?</a:t>
            </a:r>
            <a:endParaRPr lang="en-US"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79696" y="1574611"/>
            <a:ext cx="8839200" cy="3429000"/>
          </a:xfrm>
        </p:spPr>
        <p:txBody>
          <a:bodyPr>
            <a:normAutofit fontScale="92500"/>
          </a:bodyPr>
          <a:lstStyle/>
          <a:p>
            <a:pPr algn="just">
              <a:buFont typeface="Arial" panose="020B0604020202020204" pitchFamily="34" charset="0"/>
              <a:buChar char="•"/>
            </a:pPr>
            <a:r>
              <a:rPr lang="en-US" sz="2600" b="1" dirty="0" smtClean="0">
                <a:solidFill>
                  <a:schemeClr val="tx1"/>
                </a:solidFill>
                <a:latin typeface="Times New Roman" panose="02020603050405020304" pitchFamily="18" charset="0"/>
                <a:cs typeface="Times New Roman" panose="02020603050405020304" pitchFamily="18" charset="0"/>
              </a:rPr>
              <a:t>Cloud Computing </a:t>
            </a:r>
            <a:r>
              <a:rPr lang="en-US" sz="2600" dirty="0" smtClean="0">
                <a:solidFill>
                  <a:schemeClr val="tx1"/>
                </a:solidFill>
                <a:latin typeface="Times New Roman" panose="02020603050405020304" pitchFamily="18" charset="0"/>
                <a:cs typeface="Times New Roman" panose="02020603050405020304" pitchFamily="18" charset="0"/>
              </a:rPr>
              <a:t>is a general term used to describe a new class of network based computing that takes place over the Internet, </a:t>
            </a:r>
            <a:endParaRPr lang="en-US" sz="2600" dirty="0" smtClean="0">
              <a:solidFill>
                <a:schemeClr val="tx1"/>
              </a:solidFill>
              <a:latin typeface="Times New Roman" panose="02020603050405020304" pitchFamily="18" charset="0"/>
              <a:cs typeface="Times New Roman" panose="02020603050405020304" pitchFamily="18" charset="0"/>
            </a:endParaRPr>
          </a:p>
          <a:p>
            <a:pPr algn="just"/>
            <a:endParaRPr lang="en-US" sz="2600" dirty="0" smtClean="0">
              <a:solidFill>
                <a:schemeClr val="tx1"/>
              </a:solidFill>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sz="2600" dirty="0" smtClean="0">
                <a:solidFill>
                  <a:schemeClr val="tx1"/>
                </a:solidFill>
                <a:latin typeface="Times New Roman" panose="02020603050405020304" pitchFamily="18" charset="0"/>
                <a:cs typeface="Times New Roman" panose="02020603050405020304" pitchFamily="18" charset="0"/>
              </a:rPr>
              <a:t> basically a step on from Utility Computing</a:t>
            </a:r>
            <a:endParaRPr lang="en-US" sz="2600" dirty="0" smtClean="0">
              <a:solidFill>
                <a:schemeClr val="tx1"/>
              </a:solidFill>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sz="2600" dirty="0" smtClean="0">
                <a:solidFill>
                  <a:schemeClr val="tx1"/>
                </a:solidFill>
                <a:latin typeface="Times New Roman" panose="02020603050405020304" pitchFamily="18" charset="0"/>
                <a:cs typeface="Times New Roman" panose="02020603050405020304" pitchFamily="18" charset="0"/>
              </a:rPr>
              <a:t> a collection/group of integrated and networked hardware, software and Internet infrastructure (called a platform).</a:t>
            </a:r>
            <a:endParaRPr lang="en-US" sz="2600" dirty="0" smtClean="0">
              <a:solidFill>
                <a:schemeClr val="tx1"/>
              </a:solidFill>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Ø"/>
            </a:pPr>
            <a:r>
              <a:rPr lang="en-US" sz="2600" dirty="0" smtClean="0">
                <a:solidFill>
                  <a:schemeClr val="tx1"/>
                </a:solidFill>
                <a:latin typeface="Times New Roman" panose="02020603050405020304" pitchFamily="18" charset="0"/>
                <a:cs typeface="Times New Roman" panose="02020603050405020304" pitchFamily="18" charset="0"/>
              </a:rPr>
              <a:t> Using the Internet for communication and transport provides hardware, software and networking services to clients</a:t>
            </a:r>
            <a:endParaRPr lang="en-US" sz="2600" dirty="0" smtClean="0">
              <a:solidFill>
                <a:schemeClr val="tx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sz="2400" dirty="0" smtClean="0">
              <a:solidFill>
                <a:schemeClr val="tx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sz="2400" dirty="0" smtClean="0">
              <a:solidFill>
                <a:schemeClr val="tx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sz="2400" dirty="0" smtClean="0">
              <a:solidFill>
                <a:schemeClr val="tx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descr="What Is Cloud Computing? Definition, Benefits, Types, and Trends |  Spicework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504966"/>
            <a:ext cx="8458200" cy="42956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1" y="161709"/>
            <a:ext cx="8849609" cy="4810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171450"/>
            <a:ext cx="97536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 y="114300"/>
            <a:ext cx="899160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400" dirty="0">
                <a:latin typeface="Bookman Old Style" panose="02050604050505020204" pitchFamily="18" charset="0"/>
                <a:sym typeface="+mn-ea"/>
              </a:rPr>
              <a:t>Basic Concepts </a:t>
            </a:r>
            <a:br>
              <a:rPr lang="en-US" sz="4400" dirty="0">
                <a:latin typeface="Bookman Old Style" panose="02050604050505020204" pitchFamily="18" charset="0"/>
              </a:rPr>
            </a:br>
            <a:endParaRPr lang="en-US" sz="4400" dirty="0">
              <a:latin typeface="Bookman Old Style" panose="02050604050505020204" pitchFamily="18" charset="0"/>
            </a:endParaRPr>
          </a:p>
        </p:txBody>
      </p:sp>
      <p:sp>
        <p:nvSpPr>
          <p:cNvPr id="3" name="Content Placeholder 2"/>
          <p:cNvSpPr>
            <a:spLocks noGrp="1"/>
          </p:cNvSpPr>
          <p:nvPr>
            <p:ph idx="1"/>
          </p:nvPr>
        </p:nvSpPr>
        <p:spPr>
          <a:xfrm>
            <a:off x="228600" y="1403161"/>
            <a:ext cx="8686800" cy="3394472"/>
          </a:xfrm>
        </p:spPr>
        <p:txBody>
          <a:bodyPr>
            <a:normAutofit fontScale="97500"/>
          </a:bodyPr>
          <a:lstStyle/>
          <a:p>
            <a:pPr marL="0" indent="0" algn="just">
              <a:buNone/>
            </a:pPr>
            <a:r>
              <a:rPr lang="en-US" sz="1800" dirty="0">
                <a:solidFill>
                  <a:schemeClr val="bg2"/>
                </a:solidFill>
                <a:latin typeface="Times New Roman" panose="02020603050405020304" pitchFamily="18" charset="0"/>
                <a:cs typeface="Times New Roman" panose="02020603050405020304" pitchFamily="18" charset="0"/>
              </a:rPr>
              <a:t>There are certain services and models working behind the scene making the cloud computing feasible and accessible to end users. Following are the working models for cloud computing: </a:t>
            </a:r>
            <a:endParaRPr lang="en-US" sz="1800" dirty="0">
              <a:solidFill>
                <a:schemeClr val="bg2"/>
              </a:solidFill>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sz="5715" dirty="0">
                <a:latin typeface="Times New Roman" panose="02020603050405020304" pitchFamily="18" charset="0"/>
                <a:cs typeface="Times New Roman" panose="02020603050405020304" pitchFamily="18" charset="0"/>
              </a:rPr>
              <a:t>Deployment Models </a:t>
            </a:r>
            <a:endParaRPr lang="en-US" sz="5715" dirty="0">
              <a:latin typeface="Times New Roman" panose="02020603050405020304" pitchFamily="18" charset="0"/>
              <a:cs typeface="Times New Roman" panose="02020603050405020304" pitchFamily="18" charset="0"/>
            </a:endParaRPr>
          </a:p>
          <a:p>
            <a:pPr algn="just"/>
            <a:r>
              <a:rPr lang="en-US" sz="5715" dirty="0">
                <a:latin typeface="Times New Roman" panose="02020603050405020304" pitchFamily="18" charset="0"/>
                <a:cs typeface="Times New Roman" panose="02020603050405020304" pitchFamily="18" charset="0"/>
              </a:rPr>
              <a:t>Service Models </a:t>
            </a:r>
            <a:endParaRPr lang="en-US" sz="5715"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 y="573206"/>
            <a:ext cx="8915400" cy="451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152400" y="504968"/>
            <a:ext cx="8806405" cy="452423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534" y="573206"/>
            <a:ext cx="8789159" cy="442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4343400" y="3009363"/>
            <a:ext cx="4800600" cy="2134138"/>
          </a:xfrm>
          <a:prstGeom prst="rect">
            <a:avLst/>
          </a:prstGeom>
        </p:spPr>
      </p:pic>
      <p:pic>
        <p:nvPicPr>
          <p:cNvPr id="5" name="Picture 4"/>
          <p:cNvPicPr>
            <a:picLocks noChangeAspect="1"/>
          </p:cNvPicPr>
          <p:nvPr/>
        </p:nvPicPr>
        <p:blipFill>
          <a:blip r:embed="rId2"/>
          <a:stretch>
            <a:fillRect/>
          </a:stretch>
        </p:blipFill>
        <p:spPr>
          <a:xfrm>
            <a:off x="152400" y="600501"/>
            <a:ext cx="8991600" cy="2771348"/>
          </a:xfrm>
          <a:prstGeom prst="rect">
            <a:avLst/>
          </a:prstGeom>
        </p:spPr>
      </p:pic>
      <p:pic>
        <p:nvPicPr>
          <p:cNvPr id="6" name="Picture 5"/>
          <p:cNvPicPr>
            <a:picLocks noChangeAspect="1"/>
          </p:cNvPicPr>
          <p:nvPr/>
        </p:nvPicPr>
        <p:blipFill>
          <a:blip r:embed="rId3"/>
          <a:stretch>
            <a:fillRect/>
          </a:stretch>
        </p:blipFill>
        <p:spPr>
          <a:xfrm>
            <a:off x="152400" y="3354586"/>
            <a:ext cx="4038600" cy="1788914"/>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152401" y="17736"/>
            <a:ext cx="8890211" cy="501146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857250"/>
          </a:xfrm>
        </p:spPr>
        <p:txBody>
          <a:bodyPr>
            <a:normAutofit/>
          </a:bodyPr>
          <a:lstStyle/>
          <a:p>
            <a:pPr algn="ctr"/>
            <a:r>
              <a:rPr lang="en-US" sz="4000" dirty="0"/>
              <a:t>Hybrid Cloud</a:t>
            </a:r>
            <a:endParaRPr lang="en-US" sz="4000" dirty="0"/>
          </a:p>
        </p:txBody>
      </p:sp>
      <p:sp>
        <p:nvSpPr>
          <p:cNvPr id="3" name="Content Placeholder 2"/>
          <p:cNvSpPr>
            <a:spLocks noGrp="1"/>
          </p:cNvSpPr>
          <p:nvPr>
            <p:ph sz="half" idx="1"/>
          </p:nvPr>
        </p:nvSpPr>
        <p:spPr>
          <a:xfrm>
            <a:off x="228600" y="742951"/>
            <a:ext cx="4648200" cy="3394472"/>
          </a:xfrm>
        </p:spPr>
        <p:txBody>
          <a:bodyPr>
            <a:normAutofit lnSpcReduction="10000"/>
          </a:bodyPr>
          <a:lstStyle/>
          <a:p>
            <a:pPr marL="0" indent="0">
              <a:buNone/>
            </a:pPr>
            <a:r>
              <a:rPr lang="en-US" b="1" dirty="0">
                <a:solidFill>
                  <a:schemeClr val="bg2"/>
                </a:solidFill>
                <a:effectLst>
                  <a:outerShdw blurRad="38100" dist="38100" dir="2700000" algn="tl">
                    <a:srgbClr val="000000">
                      <a:alpha val="43137"/>
                    </a:srgbClr>
                  </a:outerShdw>
                </a:effectLst>
              </a:rPr>
              <a:t>Top 5 Hybrid Cloud Providers:</a:t>
            </a:r>
            <a:endParaRPr lang="en-US" b="1" dirty="0">
              <a:solidFill>
                <a:schemeClr val="bg2"/>
              </a:solidFill>
              <a:effectLst>
                <a:outerShdw blurRad="38100" dist="38100" dir="2700000" algn="tl">
                  <a:srgbClr val="000000">
                    <a:alpha val="43137"/>
                  </a:srgbClr>
                </a:outerShdw>
              </a:effectLst>
            </a:endParaRPr>
          </a:p>
          <a:p>
            <a:r>
              <a:rPr lang="en-US" dirty="0">
                <a:solidFill>
                  <a:schemeClr val="bg2"/>
                </a:solidFill>
              </a:rPr>
              <a:t>Amazon</a:t>
            </a:r>
            <a:endParaRPr lang="en-US" dirty="0">
              <a:solidFill>
                <a:schemeClr val="bg2"/>
              </a:solidFill>
            </a:endParaRPr>
          </a:p>
          <a:p>
            <a:r>
              <a:rPr lang="en-US" dirty="0">
                <a:solidFill>
                  <a:schemeClr val="bg2"/>
                </a:solidFill>
              </a:rPr>
              <a:t>Microsoft</a:t>
            </a:r>
            <a:endParaRPr lang="en-US" dirty="0">
              <a:solidFill>
                <a:schemeClr val="bg2"/>
              </a:solidFill>
            </a:endParaRPr>
          </a:p>
          <a:p>
            <a:r>
              <a:rPr lang="en-US" dirty="0">
                <a:solidFill>
                  <a:schemeClr val="bg2"/>
                </a:solidFill>
              </a:rPr>
              <a:t>Google</a:t>
            </a:r>
            <a:endParaRPr lang="en-US" dirty="0">
              <a:solidFill>
                <a:schemeClr val="bg2"/>
              </a:solidFill>
            </a:endParaRPr>
          </a:p>
          <a:p>
            <a:r>
              <a:rPr lang="en-US" dirty="0">
                <a:solidFill>
                  <a:schemeClr val="bg2"/>
                </a:solidFill>
              </a:rPr>
              <a:t>Cisco</a:t>
            </a:r>
            <a:endParaRPr lang="en-US" dirty="0">
              <a:solidFill>
                <a:schemeClr val="bg2"/>
              </a:solidFill>
            </a:endParaRPr>
          </a:p>
          <a:p>
            <a:r>
              <a:rPr lang="en-US" dirty="0">
                <a:solidFill>
                  <a:schemeClr val="bg2"/>
                </a:solidFill>
              </a:rPr>
              <a:t>NetApp</a:t>
            </a:r>
            <a:endParaRPr lang="en-US" dirty="0">
              <a:solidFill>
                <a:schemeClr val="bg2"/>
              </a:solidFill>
            </a:endParaRPr>
          </a:p>
        </p:txBody>
      </p:sp>
      <p:pic>
        <p:nvPicPr>
          <p:cNvPr id="2" name="Picture 1"/>
          <p:cNvPicPr>
            <a:picLocks noChangeAspect="1"/>
          </p:cNvPicPr>
          <p:nvPr/>
        </p:nvPicPr>
        <p:blipFill>
          <a:blip r:embed="rId1"/>
          <a:stretch>
            <a:fillRect/>
          </a:stretch>
        </p:blipFill>
        <p:spPr>
          <a:xfrm>
            <a:off x="1" y="3474325"/>
            <a:ext cx="3332813" cy="1669175"/>
          </a:xfrm>
          <a:prstGeom prst="rect">
            <a:avLst/>
          </a:prstGeom>
        </p:spPr>
      </p:pic>
      <p:pic>
        <p:nvPicPr>
          <p:cNvPr id="6" name="Picture 5"/>
          <p:cNvPicPr>
            <a:picLocks noChangeAspect="1"/>
          </p:cNvPicPr>
          <p:nvPr/>
        </p:nvPicPr>
        <p:blipFill>
          <a:blip r:embed="rId2"/>
          <a:stretch>
            <a:fillRect/>
          </a:stretch>
        </p:blipFill>
        <p:spPr>
          <a:xfrm>
            <a:off x="3016154" y="1212020"/>
            <a:ext cx="6064347" cy="227413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0" y="6645"/>
            <a:ext cx="9144000" cy="513685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1"/>
          <a:stretch>
            <a:fillRect/>
          </a:stretch>
        </p:blipFill>
        <p:spPr>
          <a:xfrm>
            <a:off x="44962" y="37749"/>
            <a:ext cx="8946639" cy="51018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203" y="10391"/>
            <a:ext cx="4800600" cy="857250"/>
          </a:xfrm>
          <a:solidFill>
            <a:schemeClr val="accent5">
              <a:lumMod val="20000"/>
              <a:lumOff val="80000"/>
            </a:schemeClr>
          </a:solidFill>
          <a:ln>
            <a:solidFill>
              <a:schemeClr val="tx1"/>
            </a:solidFill>
          </a:ln>
        </p:spPr>
        <p:txBody>
          <a:bodyPr>
            <a:normAutofit fontScale="90000"/>
          </a:bodyPr>
          <a:lstStyle/>
          <a:p>
            <a:r>
              <a:rPr lang="en-US" sz="4000" b="1" dirty="0">
                <a:sym typeface="+mn-ea"/>
              </a:rPr>
              <a:t>Deployment Models</a:t>
            </a:r>
            <a:endParaRPr lang="en-US" sz="4000" b="1" dirty="0"/>
          </a:p>
        </p:txBody>
      </p:sp>
      <p:sp>
        <p:nvSpPr>
          <p:cNvPr id="3" name="Content Placeholder 2"/>
          <p:cNvSpPr>
            <a:spLocks noGrp="1"/>
          </p:cNvSpPr>
          <p:nvPr>
            <p:ph sz="half" idx="1"/>
          </p:nvPr>
        </p:nvSpPr>
        <p:spPr>
          <a:xfrm>
            <a:off x="5105400" y="-57150"/>
            <a:ext cx="4038600" cy="4902518"/>
          </a:xfrm>
        </p:spPr>
        <p:txBody>
          <a:bodyPr>
            <a:noAutofit/>
          </a:bodyPr>
          <a:lstStyle/>
          <a:p>
            <a:pPr algn="just"/>
            <a:r>
              <a:rPr lang="en-US" sz="1400" dirty="0">
                <a:solidFill>
                  <a:schemeClr val="bg2"/>
                </a:solidFill>
                <a:latin typeface="Times New Roman" panose="02020603050405020304" pitchFamily="18" charset="0"/>
                <a:cs typeface="Times New Roman" panose="02020603050405020304" pitchFamily="18" charset="0"/>
              </a:rPr>
              <a:t>The </a:t>
            </a:r>
            <a:r>
              <a:rPr lang="en-US" sz="1400" b="1" dirty="0">
                <a:solidFill>
                  <a:schemeClr val="bg2"/>
                </a:solidFill>
                <a:latin typeface="Times New Roman" panose="02020603050405020304" pitchFamily="18" charset="0"/>
                <a:cs typeface="Times New Roman" panose="02020603050405020304" pitchFamily="18" charset="0"/>
              </a:rPr>
              <a:t>Public Cloud</a:t>
            </a:r>
            <a:r>
              <a:rPr lang="en-US" sz="1400" dirty="0">
                <a:solidFill>
                  <a:schemeClr val="bg2"/>
                </a:solidFill>
                <a:latin typeface="Times New Roman" panose="02020603050405020304" pitchFamily="18" charset="0"/>
                <a:cs typeface="Times New Roman" panose="02020603050405020304" pitchFamily="18" charset="0"/>
              </a:rPr>
              <a:t> allows systems and services to be easily accessible to the general public. Public cloud may be less secure because of its openness, e.g., e-mail. </a:t>
            </a:r>
            <a:endParaRPr lang="en-US" sz="1400" dirty="0">
              <a:solidFill>
                <a:schemeClr val="bg2"/>
              </a:solidFill>
              <a:latin typeface="Times New Roman" panose="02020603050405020304" pitchFamily="18" charset="0"/>
              <a:cs typeface="Times New Roman" panose="02020603050405020304" pitchFamily="18" charset="0"/>
            </a:endParaRPr>
          </a:p>
          <a:p>
            <a:pPr algn="just"/>
            <a:endParaRPr lang="en-US" sz="1400" dirty="0">
              <a:solidFill>
                <a:schemeClr val="bg2"/>
              </a:solidFill>
              <a:latin typeface="Times New Roman" panose="02020603050405020304" pitchFamily="18" charset="0"/>
              <a:cs typeface="Times New Roman" panose="02020603050405020304" pitchFamily="18" charset="0"/>
            </a:endParaRPr>
          </a:p>
          <a:p>
            <a:pPr algn="just"/>
            <a:r>
              <a:rPr lang="en-US" sz="1400" dirty="0">
                <a:solidFill>
                  <a:schemeClr val="bg2"/>
                </a:solidFill>
                <a:latin typeface="Times New Roman" panose="02020603050405020304" pitchFamily="18" charset="0"/>
                <a:cs typeface="Times New Roman" panose="02020603050405020304" pitchFamily="18" charset="0"/>
              </a:rPr>
              <a:t>The </a:t>
            </a:r>
            <a:r>
              <a:rPr lang="en-US" sz="1400" b="1" dirty="0">
                <a:solidFill>
                  <a:schemeClr val="bg2"/>
                </a:solidFill>
                <a:latin typeface="Times New Roman" panose="02020603050405020304" pitchFamily="18" charset="0"/>
                <a:cs typeface="Times New Roman" panose="02020603050405020304" pitchFamily="18" charset="0"/>
              </a:rPr>
              <a:t>Private Cloud</a:t>
            </a:r>
            <a:r>
              <a:rPr lang="en-US" sz="1400" dirty="0">
                <a:solidFill>
                  <a:schemeClr val="bg2"/>
                </a:solidFill>
                <a:latin typeface="Times New Roman" panose="02020603050405020304" pitchFamily="18" charset="0"/>
                <a:cs typeface="Times New Roman" panose="02020603050405020304" pitchFamily="18" charset="0"/>
              </a:rPr>
              <a:t> allows systems and services to be accessible within an organization. It offers increased security because of its private nature. </a:t>
            </a:r>
            <a:endParaRPr lang="en-US" sz="1400" dirty="0">
              <a:solidFill>
                <a:schemeClr val="bg2"/>
              </a:solidFill>
              <a:latin typeface="Times New Roman" panose="02020603050405020304" pitchFamily="18" charset="0"/>
              <a:cs typeface="Times New Roman" panose="02020603050405020304" pitchFamily="18" charset="0"/>
            </a:endParaRPr>
          </a:p>
          <a:p>
            <a:pPr algn="just"/>
            <a:endParaRPr lang="en-US" sz="1400" dirty="0">
              <a:solidFill>
                <a:schemeClr val="bg2"/>
              </a:solidFill>
              <a:latin typeface="Times New Roman" panose="02020603050405020304" pitchFamily="18" charset="0"/>
              <a:cs typeface="Times New Roman" panose="02020603050405020304" pitchFamily="18" charset="0"/>
            </a:endParaRPr>
          </a:p>
          <a:p>
            <a:pPr algn="just"/>
            <a:r>
              <a:rPr lang="en-US" sz="1400" b="1" dirty="0" err="1">
                <a:solidFill>
                  <a:schemeClr val="bg2"/>
                </a:solidFill>
                <a:latin typeface="Times New Roman" panose="02020603050405020304" pitchFamily="18" charset="0"/>
                <a:cs typeface="Times New Roman" panose="02020603050405020304" pitchFamily="18" charset="0"/>
              </a:rPr>
              <a:t>Cummunity</a:t>
            </a:r>
            <a:r>
              <a:rPr lang="en-US" sz="1400" b="1" dirty="0">
                <a:solidFill>
                  <a:schemeClr val="bg2"/>
                </a:solidFill>
                <a:latin typeface="Times New Roman" panose="02020603050405020304" pitchFamily="18" charset="0"/>
                <a:cs typeface="Times New Roman" panose="02020603050405020304" pitchFamily="18" charset="0"/>
              </a:rPr>
              <a:t> Cloud</a:t>
            </a:r>
            <a:r>
              <a:rPr lang="en-US" sz="1400" dirty="0">
                <a:solidFill>
                  <a:schemeClr val="bg2"/>
                </a:solidFill>
                <a:latin typeface="Times New Roman" panose="02020603050405020304" pitchFamily="18" charset="0"/>
                <a:cs typeface="Times New Roman" panose="02020603050405020304" pitchFamily="18" charset="0"/>
              </a:rPr>
              <a:t> -The Community Cloud allows systems and services to be accessible by group of organizations. </a:t>
            </a:r>
            <a:endParaRPr lang="en-US" sz="1400" dirty="0">
              <a:solidFill>
                <a:schemeClr val="bg2"/>
              </a:solidFill>
              <a:latin typeface="Times New Roman" panose="02020603050405020304" pitchFamily="18" charset="0"/>
              <a:cs typeface="Times New Roman" panose="02020603050405020304" pitchFamily="18" charset="0"/>
            </a:endParaRPr>
          </a:p>
          <a:p>
            <a:pPr algn="just"/>
            <a:endParaRPr lang="en-US" sz="1400" dirty="0">
              <a:solidFill>
                <a:schemeClr val="bg2"/>
              </a:solidFill>
              <a:latin typeface="Times New Roman" panose="02020603050405020304" pitchFamily="18" charset="0"/>
              <a:cs typeface="Times New Roman" panose="02020603050405020304" pitchFamily="18" charset="0"/>
            </a:endParaRPr>
          </a:p>
          <a:p>
            <a:pPr algn="just"/>
            <a:r>
              <a:rPr lang="en-US" sz="1400" dirty="0">
                <a:solidFill>
                  <a:schemeClr val="bg2"/>
                </a:solidFill>
                <a:latin typeface="Times New Roman" panose="02020603050405020304" pitchFamily="18" charset="0"/>
                <a:cs typeface="Times New Roman" panose="02020603050405020304" pitchFamily="18" charset="0"/>
              </a:rPr>
              <a:t>The </a:t>
            </a:r>
            <a:r>
              <a:rPr lang="en-US" sz="1400" b="1" dirty="0">
                <a:solidFill>
                  <a:schemeClr val="bg2"/>
                </a:solidFill>
                <a:latin typeface="Times New Roman" panose="02020603050405020304" pitchFamily="18" charset="0"/>
                <a:cs typeface="Times New Roman" panose="02020603050405020304" pitchFamily="18" charset="0"/>
              </a:rPr>
              <a:t>Hybrid Cloud</a:t>
            </a:r>
            <a:r>
              <a:rPr lang="en-US" sz="1400" dirty="0">
                <a:solidFill>
                  <a:schemeClr val="bg2"/>
                </a:solidFill>
                <a:latin typeface="Times New Roman" panose="02020603050405020304" pitchFamily="18" charset="0"/>
                <a:cs typeface="Times New Roman" panose="02020603050405020304" pitchFamily="18" charset="0"/>
              </a:rPr>
              <a:t> -is mixture of public and private cloud. However, the critical activities are performed using private cloud while the non-critical activities are performed using public cloud.</a:t>
            </a:r>
            <a:endParaRPr lang="en-US" sz="1400" dirty="0">
              <a:solidFill>
                <a:schemeClr val="bg2"/>
              </a:solidFill>
              <a:latin typeface="Times New Roman" panose="02020603050405020304" pitchFamily="18" charset="0"/>
              <a:cs typeface="Times New Roman" panose="02020603050405020304" pitchFamily="18" charset="0"/>
            </a:endParaRPr>
          </a:p>
        </p:txBody>
      </p:sp>
      <p:pic>
        <p:nvPicPr>
          <p:cNvPr id="3076" name="Picture 4" descr="Cloud Computing Deployment Models: Technical know how. | by Tarun Manrai |  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276" y="1085850"/>
            <a:ext cx="5058124" cy="2686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4403726" y="482796"/>
            <a:ext cx="4740275" cy="4171950"/>
          </a:xfrm>
        </p:spPr>
        <p:txBody>
          <a:bodyPr>
            <a:noAutofit/>
          </a:bodyPr>
          <a:lstStyle/>
          <a:p>
            <a:pPr marL="0" indent="0">
              <a:buNone/>
            </a:pPr>
            <a:r>
              <a:rPr lang="en-US" sz="2000" b="1" dirty="0">
                <a:solidFill>
                  <a:schemeClr val="bg2"/>
                </a:solidFill>
                <a:latin typeface="Times New Roman" panose="02020603050405020304" pitchFamily="18" charset="0"/>
                <a:cs typeface="Times New Roman" panose="02020603050405020304" pitchFamily="18" charset="0"/>
              </a:rPr>
              <a:t>INFRASTRUCTURE AS A SERVICE (IAAS) </a:t>
            </a:r>
            <a:endParaRPr lang="en-US" sz="2000" b="1" dirty="0">
              <a:solidFill>
                <a:schemeClr val="bg2"/>
              </a:solidFill>
              <a:latin typeface="Times New Roman" panose="02020603050405020304" pitchFamily="18" charset="0"/>
              <a:cs typeface="Times New Roman" panose="02020603050405020304" pitchFamily="18" charset="0"/>
            </a:endParaRPr>
          </a:p>
          <a:p>
            <a:r>
              <a:rPr lang="en-US" sz="2000" dirty="0" err="1">
                <a:solidFill>
                  <a:schemeClr val="bg2"/>
                </a:solidFill>
                <a:latin typeface="Times New Roman" panose="02020603050405020304" pitchFamily="18" charset="0"/>
                <a:cs typeface="Times New Roman" panose="02020603050405020304" pitchFamily="18" charset="0"/>
              </a:rPr>
              <a:t>IaaS</a:t>
            </a:r>
            <a:r>
              <a:rPr lang="en-US" sz="2000" dirty="0">
                <a:solidFill>
                  <a:schemeClr val="bg2"/>
                </a:solidFill>
                <a:latin typeface="Times New Roman" panose="02020603050405020304" pitchFamily="18" charset="0"/>
                <a:cs typeface="Times New Roman" panose="02020603050405020304" pitchFamily="18" charset="0"/>
              </a:rPr>
              <a:t> provides access to fundamental resources such as physical machines, virtual machines, virtual storage, etc. </a:t>
            </a:r>
            <a:endParaRPr lang="en-US" sz="2000" dirty="0">
              <a:solidFill>
                <a:schemeClr val="bg2"/>
              </a:solidFill>
              <a:latin typeface="Times New Roman" panose="02020603050405020304" pitchFamily="18" charset="0"/>
              <a:cs typeface="Times New Roman" panose="02020603050405020304" pitchFamily="18" charset="0"/>
            </a:endParaRPr>
          </a:p>
          <a:p>
            <a:pPr marL="0" indent="0">
              <a:buNone/>
            </a:pPr>
            <a:r>
              <a:rPr lang="en-US" sz="2000" b="1" dirty="0">
                <a:solidFill>
                  <a:schemeClr val="bg2"/>
                </a:solidFill>
                <a:latin typeface="Times New Roman" panose="02020603050405020304" pitchFamily="18" charset="0"/>
                <a:cs typeface="Times New Roman" panose="02020603050405020304" pitchFamily="18" charset="0"/>
              </a:rPr>
              <a:t>PLATFORM AS A SERVICE (PAAS)</a:t>
            </a:r>
            <a:r>
              <a:rPr lang="en-US" sz="2000" dirty="0">
                <a:solidFill>
                  <a:schemeClr val="bg2"/>
                </a:solidFill>
                <a:latin typeface="Times New Roman" panose="02020603050405020304" pitchFamily="18" charset="0"/>
                <a:cs typeface="Times New Roman" panose="02020603050405020304" pitchFamily="18" charset="0"/>
              </a:rPr>
              <a:t> </a:t>
            </a:r>
            <a:endParaRPr lang="en-US" sz="2000" dirty="0">
              <a:solidFill>
                <a:schemeClr val="bg2"/>
              </a:solidFill>
              <a:latin typeface="Times New Roman" panose="02020603050405020304" pitchFamily="18" charset="0"/>
              <a:cs typeface="Times New Roman" panose="02020603050405020304" pitchFamily="18" charset="0"/>
            </a:endParaRPr>
          </a:p>
          <a:p>
            <a:r>
              <a:rPr lang="en-US" sz="2000" dirty="0" err="1">
                <a:solidFill>
                  <a:schemeClr val="bg2"/>
                </a:solidFill>
                <a:latin typeface="Times New Roman" panose="02020603050405020304" pitchFamily="18" charset="0"/>
                <a:cs typeface="Times New Roman" panose="02020603050405020304" pitchFamily="18" charset="0"/>
              </a:rPr>
              <a:t>PaaS</a:t>
            </a:r>
            <a:r>
              <a:rPr lang="en-US" sz="2000" dirty="0">
                <a:solidFill>
                  <a:schemeClr val="bg2"/>
                </a:solidFill>
                <a:latin typeface="Times New Roman" panose="02020603050405020304" pitchFamily="18" charset="0"/>
                <a:cs typeface="Times New Roman" panose="02020603050405020304" pitchFamily="18" charset="0"/>
              </a:rPr>
              <a:t> provides the runtime environment for applications, development &amp; deployment tools, etc.</a:t>
            </a:r>
            <a:endParaRPr lang="en-US" sz="2000" dirty="0">
              <a:solidFill>
                <a:schemeClr val="bg2"/>
              </a:solidFill>
              <a:latin typeface="Times New Roman" panose="02020603050405020304" pitchFamily="18" charset="0"/>
              <a:cs typeface="Times New Roman" panose="02020603050405020304" pitchFamily="18" charset="0"/>
            </a:endParaRPr>
          </a:p>
          <a:p>
            <a:pPr marL="0" indent="0">
              <a:buNone/>
            </a:pPr>
            <a:r>
              <a:rPr lang="en-US" sz="2000" b="1" dirty="0">
                <a:solidFill>
                  <a:schemeClr val="bg2"/>
                </a:solidFill>
                <a:latin typeface="Times New Roman" panose="02020603050405020304" pitchFamily="18" charset="0"/>
                <a:cs typeface="Times New Roman" panose="02020603050405020304" pitchFamily="18" charset="0"/>
              </a:rPr>
              <a:t>SOFTWARE AS A SERVICE (SAAS) </a:t>
            </a:r>
            <a:endParaRPr lang="en-US" sz="2000" b="1" dirty="0">
              <a:solidFill>
                <a:schemeClr val="bg2"/>
              </a:solidFill>
              <a:latin typeface="Times New Roman" panose="02020603050405020304" pitchFamily="18" charset="0"/>
              <a:cs typeface="Times New Roman" panose="02020603050405020304" pitchFamily="18" charset="0"/>
            </a:endParaRPr>
          </a:p>
          <a:p>
            <a:r>
              <a:rPr lang="en-US" sz="2000" dirty="0" err="1">
                <a:solidFill>
                  <a:schemeClr val="bg2"/>
                </a:solidFill>
                <a:latin typeface="Times New Roman" panose="02020603050405020304" pitchFamily="18" charset="0"/>
                <a:cs typeface="Times New Roman" panose="02020603050405020304" pitchFamily="18" charset="0"/>
              </a:rPr>
              <a:t>SaaS</a:t>
            </a:r>
            <a:r>
              <a:rPr lang="en-US" sz="2000" dirty="0">
                <a:solidFill>
                  <a:schemeClr val="bg2"/>
                </a:solidFill>
                <a:latin typeface="Times New Roman" panose="02020603050405020304" pitchFamily="18" charset="0"/>
                <a:cs typeface="Times New Roman" panose="02020603050405020304" pitchFamily="18" charset="0"/>
              </a:rPr>
              <a:t> model allows to use software applications as a service to end users</a:t>
            </a:r>
            <a:endParaRPr lang="en-US" sz="2000" dirty="0">
              <a:solidFill>
                <a:schemeClr val="bg2"/>
              </a:solidFill>
              <a:latin typeface="Times New Roman" panose="02020603050405020304" pitchFamily="18" charset="0"/>
              <a:cs typeface="Times New Roman" panose="02020603050405020304" pitchFamily="18" charset="0"/>
            </a:endParaRPr>
          </a:p>
        </p:txBody>
      </p:sp>
      <p:sp>
        <p:nvSpPr>
          <p:cNvPr id="7" name="Title 6"/>
          <p:cNvSpPr>
            <a:spLocks noGrp="1"/>
          </p:cNvSpPr>
          <p:nvPr>
            <p:ph type="title"/>
          </p:nvPr>
        </p:nvSpPr>
        <p:spPr>
          <a:xfrm>
            <a:off x="470847" y="547410"/>
            <a:ext cx="3699510" cy="857250"/>
          </a:xfrm>
          <a:solidFill>
            <a:schemeClr val="accent5">
              <a:lumMod val="20000"/>
              <a:lumOff val="80000"/>
            </a:schemeClr>
          </a:solidFill>
          <a:ln>
            <a:solidFill>
              <a:schemeClr val="tx2"/>
            </a:solidFill>
          </a:ln>
        </p:spPr>
        <p:txBody>
          <a:bodyPr>
            <a:normAutofit/>
          </a:bodyPr>
          <a:lstStyle/>
          <a:p>
            <a:pPr algn="l"/>
            <a:r>
              <a:rPr lang="en-US">
                <a:solidFill>
                  <a:schemeClr val="tx1"/>
                </a:solidFill>
                <a:sym typeface="+mn-ea"/>
              </a:rPr>
              <a:t>Service Models</a:t>
            </a:r>
            <a:endParaRPr lang="en-US">
              <a:solidFill>
                <a:schemeClr val="tx1"/>
              </a:solidFill>
              <a:sym typeface="+mn-ea"/>
            </a:endParaRPr>
          </a:p>
        </p:txBody>
      </p:sp>
      <p:pic>
        <p:nvPicPr>
          <p:cNvPr id="8" name="Content Placeholder 4"/>
          <p:cNvPicPr>
            <a:picLocks noGrp="1" noChangeAspect="1"/>
          </p:cNvPicPr>
          <p:nvPr>
            <p:ph sz="half" idx="1"/>
          </p:nvPr>
        </p:nvPicPr>
        <p:blipFill>
          <a:blip r:embed="rId1"/>
          <a:stretch>
            <a:fillRect/>
          </a:stretch>
        </p:blipFill>
        <p:spPr>
          <a:xfrm>
            <a:off x="27710" y="1172854"/>
            <a:ext cx="4391891" cy="360045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4" name="Content Placeholder 3"/>
          <p:cNvSpPr>
            <a:spLocks noGrp="1"/>
          </p:cNvSpPr>
          <p:nvPr>
            <p:ph sz="half" idx="2"/>
          </p:nvPr>
        </p:nvSpPr>
        <p:spPr/>
        <p:txBody>
          <a:bodyPr/>
          <a:lstStyle/>
          <a:p>
            <a:endParaRPr lang="en-US"/>
          </a:p>
        </p:txBody>
      </p:sp>
      <p:pic>
        <p:nvPicPr>
          <p:cNvPr id="5" name="Content Placeholder 4"/>
          <p:cNvPicPr>
            <a:picLocks noGrp="1" noChangeAspect="1"/>
          </p:cNvPicPr>
          <p:nvPr>
            <p:ph sz="half" idx="1"/>
          </p:nvPr>
        </p:nvPicPr>
        <p:blipFill>
          <a:blip r:embed="rId1"/>
          <a:stretch>
            <a:fillRect/>
          </a:stretch>
        </p:blipFill>
        <p:spPr>
          <a:xfrm>
            <a:off x="457200" y="471240"/>
            <a:ext cx="8563610" cy="4382929"/>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1" t="31469" r="714" b="10522"/>
          <a:stretch>
            <a:fillRect/>
          </a:stretch>
        </p:blipFill>
        <p:spPr bwMode="auto">
          <a:xfrm>
            <a:off x="152400" y="2686051"/>
            <a:ext cx="8991600" cy="2387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68"/>
            <a:ext cx="9144000" cy="2583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6" name="Content Placeholder 5"/>
          <p:cNvPicPr>
            <a:picLocks noGrp="1" noChangeAspect="1"/>
          </p:cNvPicPr>
          <p:nvPr>
            <p:ph idx="1"/>
          </p:nvPr>
        </p:nvPicPr>
        <p:blipFill>
          <a:blip r:embed="rId1"/>
          <a:stretch>
            <a:fillRect/>
          </a:stretch>
        </p:blipFill>
        <p:spPr>
          <a:xfrm>
            <a:off x="13855" y="857250"/>
            <a:ext cx="4253345" cy="2121486"/>
          </a:xfrm>
          <a:prstGeom prst="rect">
            <a:avLst/>
          </a:prstGeom>
        </p:spPr>
      </p:pic>
      <p:sp>
        <p:nvSpPr>
          <p:cNvPr id="11" name="Title 1"/>
          <p:cNvSpPr>
            <a:spLocks noGrp="1"/>
          </p:cNvSpPr>
          <p:nvPr/>
        </p:nvSpPr>
        <p:spPr>
          <a:xfrm>
            <a:off x="955343" y="171451"/>
            <a:ext cx="7274257" cy="610094"/>
          </a:xfrm>
          <a:prstGeom prst="rect">
            <a:avLst/>
          </a:prstGeom>
          <a:solidFill>
            <a:schemeClr val="accent2">
              <a:lumMod val="60000"/>
              <a:lumOff val="40000"/>
            </a:schemeClr>
          </a:solidFill>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Characteristics of Cloud</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7" y="2978736"/>
            <a:ext cx="9035143" cy="2164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857250"/>
            <a:ext cx="441960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3" name="Text Placeholder 2"/>
          <p:cNvSpPr>
            <a:spLocks noGrp="1"/>
          </p:cNvSpPr>
          <p:nvPr>
            <p:ph type="body" idx="1"/>
          </p:nvPr>
        </p:nvSpPr>
        <p:spPr/>
        <p:txBody>
          <a:bodyPr/>
          <a:lstStyle/>
          <a:p>
            <a:endParaRPr lang="en-US"/>
          </a:p>
        </p:txBody>
      </p:sp>
      <p:pic>
        <p:nvPicPr>
          <p:cNvPr id="4" name="Content Placeholder 2"/>
          <p:cNvPicPr>
            <a:picLocks noChangeAspect="1"/>
          </p:cNvPicPr>
          <p:nvPr/>
        </p:nvPicPr>
        <p:blipFill>
          <a:blip r:embed="rId1"/>
          <a:stretch>
            <a:fillRect/>
          </a:stretch>
        </p:blipFill>
        <p:spPr>
          <a:xfrm>
            <a:off x="318133" y="585147"/>
            <a:ext cx="8508365" cy="44218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23833" y="1"/>
            <a:ext cx="6550925" cy="730805"/>
          </a:xfrm>
          <a:solidFill>
            <a:schemeClr val="accent2">
              <a:lumMod val="60000"/>
              <a:lumOff val="40000"/>
            </a:schemeClr>
          </a:solidFill>
        </p:spPr>
        <p:txBody>
          <a:bodyPr>
            <a:normAutofit fontScale="90000"/>
          </a:bodyPr>
          <a:lstStyle/>
          <a:p>
            <a:pPr algn="ctr"/>
            <a:r>
              <a:rPr lang="en-US" dirty="0" smtClean="0">
                <a:latin typeface="Bookman Old Style" panose="02050604050505020204" pitchFamily="18" charset="0"/>
              </a:rPr>
              <a:t>Characteristics of Cloud</a:t>
            </a:r>
            <a:endParaRPr lang="en-US" dirty="0">
              <a:latin typeface="Bookman Old Style" panose="02050604050505020204" pitchFamily="18" charset="0"/>
            </a:endParaRPr>
          </a:p>
        </p:txBody>
      </p:sp>
      <p:sp>
        <p:nvSpPr>
          <p:cNvPr id="3" name="Subtitle 2"/>
          <p:cNvSpPr>
            <a:spLocks noGrp="1"/>
          </p:cNvSpPr>
          <p:nvPr>
            <p:ph type="subTitle" idx="1"/>
          </p:nvPr>
        </p:nvSpPr>
        <p:spPr>
          <a:xfrm>
            <a:off x="609600" y="866350"/>
            <a:ext cx="8458200" cy="3158966"/>
          </a:xfrm>
        </p:spPr>
        <p:txBody>
          <a:bodyPr>
            <a:normAutofit/>
          </a:bodyPr>
          <a:lstStyle/>
          <a:p>
            <a:pPr algn="just">
              <a:buFont typeface="Arial" panose="020B0604020202020204" pitchFamily="34" charset="0"/>
            </a:pPr>
            <a:r>
              <a:rPr lang="en-US" sz="2000" b="1" dirty="0" smtClean="0">
                <a:solidFill>
                  <a:schemeClr val="bg2"/>
                </a:solidFill>
              </a:rPr>
              <a:t>A) On demand self services</a:t>
            </a:r>
            <a:r>
              <a:rPr lang="en-US" sz="2000" dirty="0" smtClean="0">
                <a:solidFill>
                  <a:schemeClr val="bg2"/>
                </a:solidFill>
              </a:rPr>
              <a:t>: </a:t>
            </a:r>
            <a:endParaRPr lang="en-US" sz="2000" dirty="0" smtClean="0">
              <a:solidFill>
                <a:schemeClr val="bg2"/>
              </a:solidFill>
            </a:endParaRPr>
          </a:p>
          <a:p>
            <a:pPr marL="514350" indent="-514350" algn="just">
              <a:buFont typeface="+mj-lt"/>
              <a:buAutoNum type="romanLcPeriod"/>
            </a:pPr>
            <a:r>
              <a:rPr lang="en-US" sz="1800" dirty="0" smtClean="0">
                <a:solidFill>
                  <a:schemeClr val="bg2"/>
                </a:solidFill>
              </a:rPr>
              <a:t>computer services such as email, applications, network or server service can be provided </a:t>
            </a:r>
            <a:r>
              <a:rPr lang="en-US" sz="1800" b="1" dirty="0" smtClean="0">
                <a:solidFill>
                  <a:schemeClr val="bg2"/>
                </a:solidFill>
              </a:rPr>
              <a:t>without requiring human interaction with each service provider. </a:t>
            </a:r>
            <a:endParaRPr lang="en-US" sz="1800" b="1" dirty="0" smtClean="0">
              <a:solidFill>
                <a:schemeClr val="bg2"/>
              </a:solidFill>
            </a:endParaRPr>
          </a:p>
          <a:p>
            <a:pPr marL="514350" indent="-514350" algn="just">
              <a:buFont typeface="+mj-lt"/>
              <a:buAutoNum type="romanLcPeriod"/>
            </a:pPr>
            <a:r>
              <a:rPr lang="en-US" sz="1800" dirty="0" smtClean="0">
                <a:solidFill>
                  <a:schemeClr val="bg2"/>
                </a:solidFill>
              </a:rPr>
              <a:t>Cloud service providers providing on demand self services include </a:t>
            </a:r>
            <a:r>
              <a:rPr lang="en-US" sz="1800" b="1" dirty="0" smtClean="0">
                <a:solidFill>
                  <a:schemeClr val="bg2"/>
                </a:solidFill>
              </a:rPr>
              <a:t>Amazon Web Services (AWS), Microsoft, Google, IBM and Salesforce.com. </a:t>
            </a:r>
            <a:endParaRPr lang="en-US" sz="1800" b="1" dirty="0" smtClean="0">
              <a:solidFill>
                <a:schemeClr val="bg2"/>
              </a:solidFill>
            </a:endParaRPr>
          </a:p>
          <a:p>
            <a:pPr algn="just">
              <a:buFont typeface="Arial" panose="020B0604020202020204" pitchFamily="34" charset="0"/>
            </a:pPr>
            <a:r>
              <a:rPr lang="en-US" sz="2000" b="1" dirty="0" smtClean="0">
                <a:solidFill>
                  <a:schemeClr val="bg2"/>
                </a:solidFill>
              </a:rPr>
              <a:t>B) Broad network access</a:t>
            </a:r>
            <a:r>
              <a:rPr lang="en-US" sz="2000" dirty="0" smtClean="0">
                <a:solidFill>
                  <a:schemeClr val="bg2"/>
                </a:solidFill>
              </a:rPr>
              <a:t>: </a:t>
            </a:r>
            <a:endParaRPr lang="en-US" sz="2000" dirty="0" smtClean="0">
              <a:solidFill>
                <a:schemeClr val="bg2"/>
              </a:solidFill>
            </a:endParaRPr>
          </a:p>
          <a:p>
            <a:pPr marL="514350" indent="-514350" algn="just">
              <a:buFont typeface="+mj-lt"/>
              <a:buAutoNum type="romanLcPeriod"/>
            </a:pPr>
            <a:r>
              <a:rPr lang="en-US" sz="1800" dirty="0" smtClean="0">
                <a:solidFill>
                  <a:schemeClr val="bg2"/>
                </a:solidFill>
              </a:rPr>
              <a:t>Cloud </a:t>
            </a:r>
            <a:r>
              <a:rPr lang="en-US" sz="1800" b="1" dirty="0" smtClean="0">
                <a:solidFill>
                  <a:schemeClr val="bg2"/>
                </a:solidFill>
              </a:rPr>
              <a:t>Capabilities</a:t>
            </a:r>
            <a:r>
              <a:rPr lang="en-US" sz="1800" dirty="0" smtClean="0">
                <a:solidFill>
                  <a:schemeClr val="bg2"/>
                </a:solidFill>
              </a:rPr>
              <a:t> are </a:t>
            </a:r>
            <a:r>
              <a:rPr lang="en-US" sz="1800" b="1" dirty="0" smtClean="0">
                <a:solidFill>
                  <a:schemeClr val="bg2"/>
                </a:solidFill>
              </a:rPr>
              <a:t>available over the network </a:t>
            </a:r>
            <a:r>
              <a:rPr lang="en-US" sz="1800" dirty="0" smtClean="0">
                <a:solidFill>
                  <a:schemeClr val="bg2"/>
                </a:solidFill>
              </a:rPr>
              <a:t>and    </a:t>
            </a:r>
            <a:endParaRPr lang="en-US" sz="1800" dirty="0" smtClean="0">
              <a:solidFill>
                <a:schemeClr val="bg2"/>
              </a:solidFill>
            </a:endParaRPr>
          </a:p>
          <a:p>
            <a:pPr marL="514350" indent="-514350" algn="just">
              <a:buFont typeface="+mj-lt"/>
              <a:buAutoNum type="romanLcPeriod"/>
            </a:pPr>
            <a:r>
              <a:rPr lang="en-US" sz="1800" dirty="0" smtClean="0">
                <a:solidFill>
                  <a:schemeClr val="bg2"/>
                </a:solidFill>
              </a:rPr>
              <a:t> </a:t>
            </a:r>
            <a:r>
              <a:rPr lang="en-US" sz="1800" b="1" i="1" dirty="0" smtClean="0">
                <a:solidFill>
                  <a:schemeClr val="bg2"/>
                </a:solidFill>
              </a:rPr>
              <a:t>accessed</a:t>
            </a:r>
            <a:r>
              <a:rPr lang="en-US" sz="1800" dirty="0" smtClean="0">
                <a:solidFill>
                  <a:schemeClr val="bg2"/>
                </a:solidFill>
              </a:rPr>
              <a:t> through standard mechanisms that </a:t>
            </a:r>
            <a:r>
              <a:rPr lang="en-US" sz="1800" b="1" dirty="0" smtClean="0">
                <a:solidFill>
                  <a:schemeClr val="bg2"/>
                </a:solidFill>
              </a:rPr>
              <a:t>promote use by heterogeneous thin or thick client platforms </a:t>
            </a:r>
            <a:r>
              <a:rPr lang="en-US" sz="1800" dirty="0" smtClean="0">
                <a:solidFill>
                  <a:schemeClr val="bg2"/>
                </a:solidFill>
              </a:rPr>
              <a:t>such as mobile phones, laptops and PDAs.</a:t>
            </a:r>
            <a:endParaRPr lang="en-US" sz="1800" dirty="0">
              <a:solidFill>
                <a:schemeClr val="bg2"/>
              </a:solidFill>
            </a:endParaRPr>
          </a:p>
        </p:txBody>
      </p:sp>
      <p:pic>
        <p:nvPicPr>
          <p:cNvPr id="4" name="Picture 3"/>
          <p:cNvPicPr>
            <a:picLocks noChangeAspect="1"/>
          </p:cNvPicPr>
          <p:nvPr/>
        </p:nvPicPr>
        <p:blipFill>
          <a:blip r:embed="rId1"/>
          <a:stretch>
            <a:fillRect/>
          </a:stretch>
        </p:blipFill>
        <p:spPr>
          <a:xfrm>
            <a:off x="17646" y="3889771"/>
            <a:ext cx="4630554" cy="1253729"/>
          </a:xfrm>
          <a:prstGeom prst="rect">
            <a:avLst/>
          </a:prstGeom>
          <a:ln w="127000" cap="sq">
            <a:solidFill>
              <a:srgbClr val="000000"/>
            </a:solidFill>
            <a:miter lim="800000"/>
            <a:headEnd/>
            <a:tailEnd/>
          </a:ln>
          <a:effectLst>
            <a:outerShdw blurRad="57150" dist="50800" dir="2700000" algn="tl" rotWithShape="0">
              <a:srgbClr val="000000">
                <a:alpha val="40000"/>
              </a:srgbClr>
            </a:outerShdw>
          </a:effectLst>
        </p:spPr>
      </p:pic>
      <p:pic>
        <p:nvPicPr>
          <p:cNvPr id="5" name="Picture 4"/>
          <p:cNvPicPr>
            <a:picLocks noChangeAspect="1"/>
          </p:cNvPicPr>
          <p:nvPr/>
        </p:nvPicPr>
        <p:blipFill rotWithShape="1">
          <a:blip r:embed="rId2"/>
          <a:srcRect l="24375" t="5555" r="25625" b="11112"/>
          <a:stretch>
            <a:fillRect/>
          </a:stretch>
        </p:blipFill>
        <p:spPr>
          <a:xfrm>
            <a:off x="5011554" y="3771900"/>
            <a:ext cx="4056246" cy="1344416"/>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23833" y="4212"/>
            <a:ext cx="6637580" cy="510139"/>
          </a:xfrm>
          <a:solidFill>
            <a:schemeClr val="accent2">
              <a:lumMod val="60000"/>
              <a:lumOff val="40000"/>
            </a:schemeClr>
          </a:solidFill>
        </p:spPr>
        <p:txBody>
          <a:bodyPr>
            <a:noAutofit/>
          </a:bodyPr>
          <a:lstStyle/>
          <a:p>
            <a:pPr algn="ctr"/>
            <a:r>
              <a:rPr lang="en-US" sz="3200" dirty="0" smtClean="0">
                <a:latin typeface="Bookman Old Style" panose="02050604050505020204" pitchFamily="18" charset="0"/>
              </a:rPr>
              <a:t>Characteristics of Cloud</a:t>
            </a:r>
            <a:endParaRPr lang="en-US" sz="3200" dirty="0">
              <a:latin typeface="Bookman Old Style" panose="02050604050505020204" pitchFamily="18" charset="0"/>
            </a:endParaRPr>
          </a:p>
        </p:txBody>
      </p:sp>
      <p:sp>
        <p:nvSpPr>
          <p:cNvPr id="3" name="Subtitle 2"/>
          <p:cNvSpPr>
            <a:spLocks noGrp="1"/>
          </p:cNvSpPr>
          <p:nvPr>
            <p:ph type="subTitle" idx="1"/>
          </p:nvPr>
        </p:nvSpPr>
        <p:spPr>
          <a:xfrm>
            <a:off x="20053" y="514350"/>
            <a:ext cx="5313947" cy="3314700"/>
          </a:xfrm>
        </p:spPr>
        <p:txBody>
          <a:bodyPr>
            <a:normAutofit/>
          </a:bodyPr>
          <a:lstStyle/>
          <a:p>
            <a:pPr algn="just">
              <a:buFont typeface="Arial" panose="020B0604020202020204" pitchFamily="34" charset="0"/>
            </a:pPr>
            <a:r>
              <a:rPr lang="en-US" sz="3840" b="1" dirty="0" smtClean="0">
                <a:solidFill>
                  <a:schemeClr val="tx1"/>
                </a:solidFill>
              </a:rPr>
              <a:t>C) Resource pooling</a:t>
            </a:r>
            <a:r>
              <a:rPr lang="en-US" sz="3840" dirty="0" smtClean="0">
                <a:solidFill>
                  <a:schemeClr val="tx1"/>
                </a:solidFill>
              </a:rPr>
              <a:t>:</a:t>
            </a:r>
            <a:r>
              <a:rPr lang="en-US" dirty="0" smtClean="0">
                <a:solidFill>
                  <a:schemeClr val="tx1"/>
                </a:solidFill>
              </a:rPr>
              <a:t> </a:t>
            </a:r>
            <a:endParaRPr lang="en-US" dirty="0" smtClean="0">
              <a:solidFill>
                <a:schemeClr val="tx1"/>
              </a:solidFill>
            </a:endParaRPr>
          </a:p>
          <a:p>
            <a:pPr marL="571500" indent="-571500" algn="just">
              <a:buFont typeface="+mj-lt"/>
              <a:buAutoNum type="romanLcPeriod"/>
            </a:pPr>
            <a:r>
              <a:rPr lang="en-US" dirty="0" smtClean="0">
                <a:solidFill>
                  <a:schemeClr val="tx1"/>
                </a:solidFill>
              </a:rPr>
              <a:t>The provider’s computing resources are pooled together to </a:t>
            </a:r>
            <a:r>
              <a:rPr lang="en-US" dirty="0" smtClean="0">
                <a:solidFill>
                  <a:srgbClr val="FF0000"/>
                </a:solidFill>
              </a:rPr>
              <a:t>serve multiple consumers</a:t>
            </a:r>
            <a:r>
              <a:rPr lang="en-US" dirty="0" smtClean="0">
                <a:solidFill>
                  <a:schemeClr val="tx1"/>
                </a:solidFill>
              </a:rPr>
              <a:t> using </a:t>
            </a:r>
            <a:r>
              <a:rPr lang="en-US" dirty="0" smtClean="0">
                <a:solidFill>
                  <a:srgbClr val="00B050"/>
                </a:solidFill>
              </a:rPr>
              <a:t>multiple-tenant model</a:t>
            </a:r>
            <a:r>
              <a:rPr lang="en-US" dirty="0" smtClean="0">
                <a:solidFill>
                  <a:schemeClr val="tx1"/>
                </a:solidFill>
              </a:rPr>
              <a:t>, with </a:t>
            </a:r>
            <a:r>
              <a:rPr lang="en-US" dirty="0" smtClean="0">
                <a:solidFill>
                  <a:srgbClr val="0070C0"/>
                </a:solidFill>
              </a:rPr>
              <a:t>different</a:t>
            </a:r>
            <a:r>
              <a:rPr lang="en-US" dirty="0" smtClean="0">
                <a:solidFill>
                  <a:schemeClr val="tx1"/>
                </a:solidFill>
              </a:rPr>
              <a:t> </a:t>
            </a:r>
            <a:r>
              <a:rPr lang="en-US" dirty="0" smtClean="0">
                <a:solidFill>
                  <a:srgbClr val="0070C0"/>
                </a:solidFill>
              </a:rPr>
              <a:t>physical and virtual resources </a:t>
            </a:r>
            <a:r>
              <a:rPr lang="en-US" dirty="0" smtClean="0">
                <a:solidFill>
                  <a:schemeClr val="tx1"/>
                </a:solidFill>
              </a:rPr>
              <a:t>dynamically </a:t>
            </a:r>
            <a:r>
              <a:rPr lang="en-US" dirty="0" smtClean="0">
                <a:solidFill>
                  <a:srgbClr val="00B050"/>
                </a:solidFill>
              </a:rPr>
              <a:t>assigned and reassigned according to consumer demand.</a:t>
            </a:r>
            <a:endParaRPr lang="en-US" dirty="0" smtClean="0">
              <a:solidFill>
                <a:srgbClr val="00B050"/>
              </a:solidFill>
            </a:endParaRPr>
          </a:p>
          <a:p>
            <a:pPr marL="571500" indent="-571500" algn="just">
              <a:buFont typeface="+mj-lt"/>
              <a:buAutoNum type="romanLcPeriod"/>
            </a:pPr>
            <a:r>
              <a:rPr lang="en-US" dirty="0" smtClean="0">
                <a:solidFill>
                  <a:schemeClr val="tx1"/>
                </a:solidFill>
              </a:rPr>
              <a:t>The resources include storage, processing, memory, network bandwidth, virtual machines and email services</a:t>
            </a:r>
            <a:r>
              <a:rPr lang="en-US" dirty="0" smtClean="0"/>
              <a:t> </a:t>
            </a:r>
            <a:r>
              <a:rPr lang="en-US" dirty="0" smtClean="0">
                <a:solidFill>
                  <a:schemeClr val="tx1"/>
                </a:solidFill>
              </a:rPr>
              <a:t>as mobile phones, laptops and PDAs.</a:t>
            </a:r>
            <a:endParaRPr lang="en-US" dirty="0" smtClean="0">
              <a:solidFill>
                <a:schemeClr val="tx1"/>
              </a:solidFill>
            </a:endParaRPr>
          </a:p>
          <a:p>
            <a:pPr algn="just"/>
            <a:r>
              <a:rPr lang="en-US" dirty="0" smtClean="0">
                <a:solidFill>
                  <a:srgbClr val="00B050"/>
                </a:solidFill>
              </a:rPr>
              <a:t> </a:t>
            </a:r>
            <a:endParaRPr lang="en-US" dirty="0">
              <a:solidFill>
                <a:srgbClr val="00B050"/>
              </a:solidFill>
            </a:endParaRPr>
          </a:p>
        </p:txBody>
      </p:sp>
      <p:pic>
        <p:nvPicPr>
          <p:cNvPr id="4" name="Content Placeholder 3"/>
          <p:cNvPicPr>
            <a:picLocks noChangeAspect="1"/>
          </p:cNvPicPr>
          <p:nvPr/>
        </p:nvPicPr>
        <p:blipFill>
          <a:blip r:embed="rId1"/>
          <a:stretch>
            <a:fillRect/>
          </a:stretch>
        </p:blipFill>
        <p:spPr>
          <a:xfrm>
            <a:off x="5334001" y="914400"/>
            <a:ext cx="3711575" cy="2729982"/>
          </a:xfrm>
          <a:prstGeom prst="rect">
            <a:avLst/>
          </a:prstGeom>
        </p:spPr>
      </p:pic>
      <p:pic>
        <p:nvPicPr>
          <p:cNvPr id="5" name="Picture 4"/>
          <p:cNvPicPr>
            <a:picLocks noChangeAspect="1"/>
          </p:cNvPicPr>
          <p:nvPr/>
        </p:nvPicPr>
        <p:blipFill>
          <a:blip r:embed="rId2"/>
          <a:stretch>
            <a:fillRect/>
          </a:stretch>
        </p:blipFill>
        <p:spPr>
          <a:xfrm>
            <a:off x="42510" y="3432009"/>
            <a:ext cx="4986690" cy="170006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3"/>
          <a:srcRect l="29310" t="4782" r="30690" b="6522"/>
          <a:stretch>
            <a:fillRect/>
          </a:stretch>
        </p:blipFill>
        <p:spPr>
          <a:xfrm>
            <a:off x="6858000" y="3644382"/>
            <a:ext cx="2206826" cy="1463023"/>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14706"/>
            <a:ext cx="8763000" cy="3394472"/>
          </a:xfrm>
        </p:spPr>
        <p:txBody>
          <a:bodyPr>
            <a:normAutofit fontScale="95000"/>
          </a:bodyPr>
          <a:lstStyle/>
          <a:p>
            <a:pPr marL="0" indent="0" algn="just">
              <a:buFont typeface="Arial" panose="020B0604020202020204" pitchFamily="34" charset="0"/>
              <a:buNone/>
            </a:pPr>
            <a:r>
              <a:rPr lang="en-US" sz="2000" b="1" dirty="0" smtClean="0">
                <a:solidFill>
                  <a:schemeClr val="bg2"/>
                </a:solidFill>
                <a:sym typeface="+mn-ea"/>
              </a:rPr>
              <a:t>D) Rapid elasticity</a:t>
            </a:r>
            <a:r>
              <a:rPr lang="en-US" sz="2000" dirty="0" smtClean="0">
                <a:solidFill>
                  <a:schemeClr val="bg2"/>
                </a:solidFill>
                <a:sym typeface="+mn-ea"/>
              </a:rPr>
              <a:t>: </a:t>
            </a:r>
            <a:endParaRPr lang="en-US" sz="2000" dirty="0" smtClean="0">
              <a:solidFill>
                <a:schemeClr val="bg2"/>
              </a:solidFill>
            </a:endParaRPr>
          </a:p>
          <a:p>
            <a:pPr marL="571500" indent="-571500" algn="just">
              <a:buFont typeface="+mj-lt"/>
              <a:buAutoNum type="romanLcPeriod"/>
            </a:pPr>
            <a:r>
              <a:rPr lang="en-US" sz="1800" dirty="0" smtClean="0">
                <a:solidFill>
                  <a:schemeClr val="bg2"/>
                </a:solidFill>
                <a:sym typeface="+mn-ea"/>
              </a:rPr>
              <a:t>Cloud services can be rapidly and elastically provisioned, in some cases automatically to quickly scale out and   rapidly released to quickly scale in. </a:t>
            </a:r>
            <a:endParaRPr lang="en-US" sz="1800" dirty="0" smtClean="0">
              <a:solidFill>
                <a:schemeClr val="bg2"/>
              </a:solidFill>
            </a:endParaRPr>
          </a:p>
          <a:p>
            <a:pPr marL="571500" indent="-571500" algn="just">
              <a:buFont typeface="+mj-lt"/>
              <a:buAutoNum type="romanLcPeriod"/>
            </a:pPr>
            <a:r>
              <a:rPr lang="en-US" sz="1800" b="1" dirty="0" smtClean="0">
                <a:solidFill>
                  <a:schemeClr val="bg2"/>
                </a:solidFill>
                <a:sym typeface="+mn-ea"/>
              </a:rPr>
              <a:t>To the consumer, the capabilities available for provisioning often appear to be unlimited and can be purchased in any quantity at any time.</a:t>
            </a:r>
            <a:endParaRPr lang="en-US" sz="1800" b="1" dirty="0" smtClean="0">
              <a:solidFill>
                <a:schemeClr val="bg2"/>
              </a:solidFill>
              <a:sym typeface="+mn-ea"/>
            </a:endParaRPr>
          </a:p>
          <a:p>
            <a:pPr marL="571500" indent="-571500" algn="just">
              <a:buFont typeface="+mj-lt"/>
              <a:buAutoNum type="romanLcPeriod"/>
            </a:pPr>
            <a:r>
              <a:rPr lang="en-US" sz="1800" dirty="0">
                <a:solidFill>
                  <a:schemeClr val="bg2"/>
                </a:solidFill>
                <a:sym typeface="+mn-ea"/>
              </a:rPr>
              <a:t>Rapid elasticity allows users to automatically request additional space in the cloud or other types of services. Because of the setup of cloud computing services, provisioning can be seamless for the client or user.</a:t>
            </a:r>
            <a:endParaRPr lang="en-US" sz="1800" dirty="0">
              <a:solidFill>
                <a:schemeClr val="bg2"/>
              </a:solidFill>
            </a:endParaRPr>
          </a:p>
          <a:p>
            <a:pPr marL="571500" indent="-571500" algn="just">
              <a:buFont typeface="+mj-lt"/>
              <a:buAutoNum type="romanLcPeriod"/>
            </a:pPr>
            <a:endParaRPr lang="en-US" sz="1600" dirty="0">
              <a:solidFill>
                <a:schemeClr val="bg2"/>
              </a:solidFill>
            </a:endParaRPr>
          </a:p>
        </p:txBody>
      </p:sp>
      <p:sp>
        <p:nvSpPr>
          <p:cNvPr id="4" name="Title 1"/>
          <p:cNvSpPr>
            <a:spLocks noGrp="1"/>
          </p:cNvSpPr>
          <p:nvPr/>
        </p:nvSpPr>
        <p:spPr>
          <a:xfrm>
            <a:off x="838198" y="628651"/>
            <a:ext cx="7541525" cy="599480"/>
          </a:xfrm>
          <a:prstGeom prst="rect">
            <a:avLst/>
          </a:prstGeom>
          <a:solidFill>
            <a:schemeClr val="accent2">
              <a:lumMod val="60000"/>
              <a:lumOff val="4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latin typeface="Bookman Old Style" panose="02050604050505020204" pitchFamily="18" charset="0"/>
              </a:rPr>
              <a:t>Characteristics of Cloud</a:t>
            </a:r>
            <a:endParaRPr lang="en-US" sz="4000" dirty="0">
              <a:latin typeface="Bookman Old Style" panose="02050604050505020204" pitchFamily="18" charset="0"/>
            </a:endParaRPr>
          </a:p>
        </p:txBody>
      </p:sp>
      <p:pic>
        <p:nvPicPr>
          <p:cNvPr id="5" name="Picture 4"/>
          <p:cNvPicPr>
            <a:picLocks noChangeAspect="1"/>
          </p:cNvPicPr>
          <p:nvPr/>
        </p:nvPicPr>
        <p:blipFill rotWithShape="1">
          <a:blip r:embed="rId1"/>
          <a:srcRect l="2501" t="-1" r="11666" b="17779"/>
          <a:stretch>
            <a:fillRect/>
          </a:stretch>
        </p:blipFill>
        <p:spPr>
          <a:xfrm>
            <a:off x="4953000" y="3600450"/>
            <a:ext cx="2819400" cy="1519191"/>
          </a:xfrm>
          <a:prstGeom prst="rect">
            <a:avLst/>
          </a:prstGeom>
        </p:spPr>
      </p:pic>
      <p:pic>
        <p:nvPicPr>
          <p:cNvPr id="1026" name="Picture 2" descr="Rapid elasticity and the cloud - Cloud computing new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3945240"/>
            <a:ext cx="2789722" cy="11278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96326"/>
            <a:ext cx="8686800" cy="2330768"/>
          </a:xfrm>
        </p:spPr>
        <p:txBody>
          <a:bodyPr>
            <a:noAutofit/>
          </a:bodyPr>
          <a:lstStyle/>
          <a:p>
            <a:r>
              <a:rPr lang="en-US" sz="1600" dirty="0" smtClean="0">
                <a:solidFill>
                  <a:schemeClr val="bg2"/>
                </a:solidFill>
              </a:rPr>
              <a:t>Elasticity </a:t>
            </a:r>
            <a:r>
              <a:rPr lang="en-US" sz="1600" dirty="0">
                <a:solidFill>
                  <a:schemeClr val="bg2"/>
                </a:solidFill>
              </a:rPr>
              <a:t>allows the cloud provider’s customers to achieve cost savings and this is often a core reason for adoption of cloud services</a:t>
            </a:r>
            <a:endParaRPr lang="en-US" sz="1600" dirty="0">
              <a:solidFill>
                <a:schemeClr val="bg2"/>
              </a:solidFill>
            </a:endParaRPr>
          </a:p>
          <a:p>
            <a:r>
              <a:rPr lang="en-US" sz="1600" i="1" dirty="0">
                <a:solidFill>
                  <a:schemeClr val="bg2"/>
                </a:solidFill>
              </a:rPr>
              <a:t>Example - Say that 10 servers are required for a three month project. With cloud services the company can provision them within minutes, pay a small monthly operation + execution fee to run them rather than a large upfront capital investment cost, and decommission them at the end of the three months with no further charge.</a:t>
            </a:r>
            <a:endParaRPr lang="en-US" sz="1600" i="1" dirty="0">
              <a:solidFill>
                <a:schemeClr val="bg2"/>
              </a:solidFill>
            </a:endParaRPr>
          </a:p>
        </p:txBody>
      </p:sp>
      <p:sp>
        <p:nvSpPr>
          <p:cNvPr id="6" name="Title 5"/>
          <p:cNvSpPr>
            <a:spLocks noGrp="1"/>
          </p:cNvSpPr>
          <p:nvPr>
            <p:ph type="ctrTitle"/>
          </p:nvPr>
        </p:nvSpPr>
        <p:spPr>
          <a:xfrm>
            <a:off x="838200" y="570801"/>
            <a:ext cx="7772400" cy="561964"/>
          </a:xfrm>
          <a:solidFill>
            <a:schemeClr val="accent2">
              <a:lumMod val="60000"/>
              <a:lumOff val="40000"/>
            </a:schemeClr>
          </a:solidFill>
        </p:spPr>
        <p:txBody>
          <a:bodyPr>
            <a:normAutofit fontScale="90000"/>
          </a:bodyPr>
          <a:lstStyle/>
          <a:p>
            <a:pPr algn="ctr"/>
            <a:r>
              <a:rPr lang="en-US" dirty="0" smtClean="0">
                <a:latin typeface="Bookman Old Style" panose="02050604050505020204" pitchFamily="18" charset="0"/>
              </a:rPr>
              <a:t>Characteristics of Cloud</a:t>
            </a:r>
            <a:endParaRPr lang="en-US" dirty="0">
              <a:latin typeface="Bookman Old Style" panose="02050604050505020204" pitchFamily="18" charset="0"/>
            </a:endParaRPr>
          </a:p>
        </p:txBody>
      </p:sp>
      <p:pic>
        <p:nvPicPr>
          <p:cNvPr id="2" name="Picture 1"/>
          <p:cNvPicPr>
            <a:picLocks noChangeAspect="1"/>
          </p:cNvPicPr>
          <p:nvPr/>
        </p:nvPicPr>
        <p:blipFill rotWithShape="1">
          <a:blip r:embed="rId1"/>
          <a:srcRect l="8816" t="29863" r="10875" b="9725"/>
          <a:stretch>
            <a:fillRect/>
          </a:stretch>
        </p:blipFill>
        <p:spPr>
          <a:xfrm>
            <a:off x="1600200" y="3314700"/>
            <a:ext cx="5943600" cy="177165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8"/>
            <a:ext cx="8229600" cy="857250"/>
          </a:xfrm>
        </p:spPr>
        <p:txBody>
          <a:bodyPr>
            <a:noAutofit/>
          </a:bodyPr>
          <a:lstStyle/>
          <a:p>
            <a:r>
              <a:rPr lang="en-US" sz="7200" dirty="0">
                <a:latin typeface="Times New Roman" panose="02020603050405020304" pitchFamily="18" charset="0"/>
                <a:cs typeface="Times New Roman" panose="02020603050405020304" pitchFamily="18" charset="0"/>
              </a:rPr>
              <a:t>Benefits</a:t>
            </a:r>
            <a:endParaRPr lang="en-US" sz="7200" dirty="0">
              <a:latin typeface="Times New Roman" panose="02020603050405020304" pitchFamily="18" charset="0"/>
              <a:cs typeface="Times New Roman" panose="02020603050405020304" pitchFamily="18" charset="0"/>
            </a:endParaRPr>
          </a:p>
        </p:txBody>
      </p:sp>
      <p:pic>
        <p:nvPicPr>
          <p:cNvPr id="4098" name="Picture 2" descr="Top benefits of cloud computing in 2021 and beyon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4" y="857250"/>
            <a:ext cx="8836025" cy="4000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Disadvantages of Cloud Computing | Cloud Computing Servic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5574" y="423082"/>
            <a:ext cx="8882743" cy="44346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1166"/>
            <a:ext cx="8229600" cy="857250"/>
          </a:xfrm>
        </p:spPr>
        <p:txBody>
          <a:bodyPr/>
          <a:lstStyle/>
          <a:p>
            <a:pPr algn="ctr"/>
            <a:r>
              <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rPr>
              <a:t>The Edge of the Cloud</a:t>
            </a:r>
            <a:endParaRPr lang="en-US"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 name="Content Placeholder 2"/>
          <p:cNvSpPr>
            <a:spLocks noGrp="1"/>
          </p:cNvSpPr>
          <p:nvPr>
            <p:ph idx="1"/>
          </p:nvPr>
        </p:nvSpPr>
        <p:spPr>
          <a:xfrm>
            <a:off x="152400" y="1200151"/>
            <a:ext cx="8915400" cy="3394472"/>
          </a:xfrm>
        </p:spPr>
        <p:txBody>
          <a:bodyPr>
            <a:noAutofit/>
          </a:bodyPr>
          <a:lstStyle/>
          <a:p>
            <a:r>
              <a:rPr lang="en-US" sz="1800" b="1" dirty="0">
                <a:solidFill>
                  <a:schemeClr val="bg2"/>
                </a:solidFill>
                <a:latin typeface="Times New Roman" panose="02020603050405020304" pitchFamily="18" charset="0"/>
                <a:cs typeface="Times New Roman" panose="02020603050405020304" pitchFamily="18" charset="0"/>
              </a:rPr>
              <a:t>Why isn’t cloud computing sufficient for some applications? </a:t>
            </a:r>
            <a:endParaRPr lang="en-US" sz="1800" b="1" dirty="0">
              <a:solidFill>
                <a:schemeClr val="bg2"/>
              </a:solidFill>
              <a:latin typeface="Times New Roman" panose="02020603050405020304" pitchFamily="18" charset="0"/>
              <a:cs typeface="Times New Roman" panose="02020603050405020304" pitchFamily="18" charset="0"/>
            </a:endParaRPr>
          </a:p>
          <a:p>
            <a:pPr lvl="1"/>
            <a:r>
              <a:rPr lang="en-US" sz="1600" b="1" dirty="0">
                <a:solidFill>
                  <a:schemeClr val="bg2"/>
                </a:solidFill>
                <a:latin typeface="Times New Roman" panose="02020603050405020304" pitchFamily="18" charset="0"/>
                <a:cs typeface="Times New Roman" panose="02020603050405020304" pitchFamily="18" charset="0"/>
              </a:rPr>
              <a:t>Latency</a:t>
            </a:r>
            <a:r>
              <a:rPr lang="en-US" sz="1600" dirty="0">
                <a:solidFill>
                  <a:schemeClr val="bg2"/>
                </a:solidFill>
                <a:latin typeface="Times New Roman" panose="02020603050405020304" pitchFamily="18" charset="0"/>
                <a:cs typeface="Times New Roman" panose="02020603050405020304" pitchFamily="18" charset="0"/>
              </a:rPr>
              <a:t> – Real-time interaction</a:t>
            </a:r>
            <a:endParaRPr lang="en-US" sz="1600" dirty="0">
              <a:solidFill>
                <a:schemeClr val="bg2"/>
              </a:solidFill>
              <a:latin typeface="Times New Roman" panose="02020603050405020304" pitchFamily="18" charset="0"/>
              <a:cs typeface="Times New Roman" panose="02020603050405020304" pitchFamily="18" charset="0"/>
            </a:endParaRPr>
          </a:p>
          <a:p>
            <a:pPr lvl="2"/>
            <a:r>
              <a:rPr lang="en-US" sz="1600" dirty="0">
                <a:solidFill>
                  <a:schemeClr val="bg2"/>
                </a:solidFill>
                <a:latin typeface="Times New Roman" panose="02020603050405020304" pitchFamily="18" charset="0"/>
                <a:cs typeface="Times New Roman" panose="02020603050405020304" pitchFamily="18" charset="0"/>
              </a:rPr>
              <a:t>Video Streaming – Movies, Video Conferencing</a:t>
            </a:r>
            <a:endParaRPr lang="en-US" sz="1600" dirty="0">
              <a:solidFill>
                <a:schemeClr val="bg2"/>
              </a:solidFill>
              <a:latin typeface="Times New Roman" panose="02020603050405020304" pitchFamily="18" charset="0"/>
              <a:cs typeface="Times New Roman" panose="02020603050405020304" pitchFamily="18" charset="0"/>
            </a:endParaRPr>
          </a:p>
          <a:p>
            <a:pPr lvl="2"/>
            <a:r>
              <a:rPr lang="en-US" sz="1600" dirty="0">
                <a:solidFill>
                  <a:schemeClr val="bg2"/>
                </a:solidFill>
                <a:latin typeface="Times New Roman" panose="02020603050405020304" pitchFamily="18" charset="0"/>
                <a:cs typeface="Times New Roman" panose="02020603050405020304" pitchFamily="18" charset="0"/>
              </a:rPr>
              <a:t>Gaming – Role playing games</a:t>
            </a:r>
            <a:endParaRPr lang="en-US" sz="1600" dirty="0">
              <a:solidFill>
                <a:schemeClr val="bg2"/>
              </a:solidFill>
              <a:latin typeface="Times New Roman" panose="02020603050405020304" pitchFamily="18" charset="0"/>
              <a:cs typeface="Times New Roman" panose="02020603050405020304" pitchFamily="18" charset="0"/>
            </a:endParaRPr>
          </a:p>
          <a:p>
            <a:pPr lvl="2"/>
            <a:r>
              <a:rPr lang="en-US" sz="1600" dirty="0">
                <a:solidFill>
                  <a:schemeClr val="bg2"/>
                </a:solidFill>
                <a:latin typeface="Times New Roman" panose="02020603050405020304" pitchFamily="18" charset="0"/>
                <a:cs typeface="Times New Roman" panose="02020603050405020304" pitchFamily="18" charset="0"/>
              </a:rPr>
              <a:t>Augmented Reality – Pokémon Go</a:t>
            </a:r>
            <a:endParaRPr lang="en-US" sz="1600" dirty="0">
              <a:solidFill>
                <a:schemeClr val="bg2"/>
              </a:solidFill>
              <a:latin typeface="Times New Roman" panose="02020603050405020304" pitchFamily="18" charset="0"/>
              <a:cs typeface="Times New Roman" panose="02020603050405020304" pitchFamily="18" charset="0"/>
            </a:endParaRPr>
          </a:p>
          <a:p>
            <a:pPr lvl="1"/>
            <a:r>
              <a:rPr lang="en-US" sz="1600" b="1" dirty="0">
                <a:solidFill>
                  <a:schemeClr val="bg2"/>
                </a:solidFill>
                <a:latin typeface="Times New Roman" panose="02020603050405020304" pitchFamily="18" charset="0"/>
                <a:cs typeface="Times New Roman" panose="02020603050405020304" pitchFamily="18" charset="0"/>
              </a:rPr>
              <a:t>Geographical Distribution </a:t>
            </a:r>
            <a:r>
              <a:rPr lang="en-US" sz="1600" dirty="0">
                <a:solidFill>
                  <a:schemeClr val="bg2"/>
                </a:solidFill>
                <a:latin typeface="Times New Roman" panose="02020603050405020304" pitchFamily="18" charset="0"/>
                <a:cs typeface="Times New Roman" panose="02020603050405020304" pitchFamily="18" charset="0"/>
              </a:rPr>
              <a:t>– Widely distributed deployments</a:t>
            </a:r>
            <a:endParaRPr lang="en-US" sz="1600" dirty="0">
              <a:solidFill>
                <a:schemeClr val="bg2"/>
              </a:solidFill>
              <a:latin typeface="Times New Roman" panose="02020603050405020304" pitchFamily="18" charset="0"/>
              <a:cs typeface="Times New Roman" panose="02020603050405020304" pitchFamily="18" charset="0"/>
            </a:endParaRPr>
          </a:p>
          <a:p>
            <a:pPr lvl="2"/>
            <a:r>
              <a:rPr lang="en-US" sz="1600" dirty="0">
                <a:solidFill>
                  <a:schemeClr val="bg2"/>
                </a:solidFill>
                <a:latin typeface="Times New Roman" panose="02020603050405020304" pitchFamily="18" charset="0"/>
                <a:cs typeface="Times New Roman" panose="02020603050405020304" pitchFamily="18" charset="0"/>
              </a:rPr>
              <a:t>Massively Multiplayer Online Real-time Games</a:t>
            </a:r>
            <a:endParaRPr lang="en-US" sz="1600" dirty="0">
              <a:solidFill>
                <a:schemeClr val="bg2"/>
              </a:solidFill>
              <a:latin typeface="Times New Roman" panose="02020603050405020304" pitchFamily="18" charset="0"/>
              <a:cs typeface="Times New Roman" panose="02020603050405020304" pitchFamily="18" charset="0"/>
            </a:endParaRPr>
          </a:p>
          <a:p>
            <a:pPr lvl="2"/>
            <a:r>
              <a:rPr lang="en-US" sz="1600" dirty="0">
                <a:solidFill>
                  <a:schemeClr val="bg2"/>
                </a:solidFill>
                <a:latin typeface="Times New Roman" panose="02020603050405020304" pitchFamily="18" charset="0"/>
                <a:cs typeface="Times New Roman" panose="02020603050405020304" pitchFamily="18" charset="0"/>
              </a:rPr>
              <a:t>Route Planning / Traffic </a:t>
            </a:r>
            <a:endParaRPr lang="en-US" sz="1600" dirty="0">
              <a:solidFill>
                <a:schemeClr val="bg2"/>
              </a:solidFill>
              <a:latin typeface="Times New Roman" panose="02020603050405020304" pitchFamily="18" charset="0"/>
              <a:cs typeface="Times New Roman" panose="02020603050405020304" pitchFamily="18" charset="0"/>
            </a:endParaRPr>
          </a:p>
          <a:p>
            <a:pPr lvl="1"/>
            <a:r>
              <a:rPr lang="en-US" sz="1600" b="1" dirty="0">
                <a:solidFill>
                  <a:schemeClr val="bg2"/>
                </a:solidFill>
                <a:latin typeface="Times New Roman" panose="02020603050405020304" pitchFamily="18" charset="0"/>
                <a:cs typeface="Times New Roman" panose="02020603050405020304" pitchFamily="18" charset="0"/>
              </a:rPr>
              <a:t>Mobile Deployment </a:t>
            </a:r>
            <a:r>
              <a:rPr lang="en-US" sz="1600" dirty="0">
                <a:solidFill>
                  <a:schemeClr val="bg2"/>
                </a:solidFill>
                <a:latin typeface="Times New Roman" panose="02020603050405020304" pitchFamily="18" charset="0"/>
                <a:cs typeface="Times New Roman" panose="02020603050405020304" pitchFamily="18" charset="0"/>
              </a:rPr>
              <a:t>– Nodes will be moving</a:t>
            </a:r>
            <a:endParaRPr lang="en-US" sz="1600" dirty="0">
              <a:solidFill>
                <a:schemeClr val="bg2"/>
              </a:solidFill>
              <a:latin typeface="Times New Roman" panose="02020603050405020304" pitchFamily="18" charset="0"/>
              <a:cs typeface="Times New Roman" panose="02020603050405020304" pitchFamily="18" charset="0"/>
            </a:endParaRPr>
          </a:p>
          <a:p>
            <a:pPr lvl="2"/>
            <a:r>
              <a:rPr lang="en-US" sz="1600" dirty="0">
                <a:solidFill>
                  <a:schemeClr val="bg2"/>
                </a:solidFill>
                <a:latin typeface="Times New Roman" panose="02020603050405020304" pitchFamily="18" charset="0"/>
                <a:cs typeface="Times New Roman" panose="02020603050405020304" pitchFamily="18" charset="0"/>
              </a:rPr>
              <a:t>Cell phones</a:t>
            </a:r>
            <a:endParaRPr lang="en-US" sz="1600" dirty="0">
              <a:solidFill>
                <a:schemeClr val="bg2"/>
              </a:solidFill>
              <a:latin typeface="Times New Roman" panose="02020603050405020304" pitchFamily="18" charset="0"/>
              <a:cs typeface="Times New Roman" panose="02020603050405020304" pitchFamily="18" charset="0"/>
            </a:endParaRPr>
          </a:p>
          <a:p>
            <a:pPr lvl="2"/>
            <a:r>
              <a:rPr lang="en-US" sz="1600" dirty="0">
                <a:solidFill>
                  <a:schemeClr val="bg2"/>
                </a:solidFill>
                <a:latin typeface="Times New Roman" panose="02020603050405020304" pitchFamily="18" charset="0"/>
                <a:cs typeface="Times New Roman" panose="02020603050405020304" pitchFamily="18" charset="0"/>
              </a:rPr>
              <a:t>Vehicles</a:t>
            </a:r>
            <a:endParaRPr lang="en-US" sz="1600" dirty="0">
              <a:solidFill>
                <a:schemeClr val="bg2"/>
              </a:solidFill>
              <a:latin typeface="Times New Roman" panose="02020603050405020304" pitchFamily="18" charset="0"/>
              <a:cs typeface="Times New Roman" panose="02020603050405020304" pitchFamily="18" charset="0"/>
            </a:endParaRPr>
          </a:p>
          <a:p>
            <a:pPr lvl="1"/>
            <a:r>
              <a:rPr lang="en-US" sz="1600" b="1" dirty="0">
                <a:solidFill>
                  <a:schemeClr val="bg2"/>
                </a:solidFill>
                <a:latin typeface="Times New Roman" panose="02020603050405020304" pitchFamily="18" charset="0"/>
                <a:cs typeface="Times New Roman" panose="02020603050405020304" pitchFamily="18" charset="0"/>
              </a:rPr>
              <a:t>Large number of Nodes</a:t>
            </a:r>
            <a:endParaRPr lang="en-US" sz="1600" b="1" dirty="0">
              <a:solidFill>
                <a:schemeClr val="bg2"/>
              </a:solidFill>
              <a:latin typeface="Times New Roman" panose="02020603050405020304" pitchFamily="18" charset="0"/>
              <a:cs typeface="Times New Roman" panose="02020603050405020304" pitchFamily="18" charset="0"/>
            </a:endParaRPr>
          </a:p>
          <a:p>
            <a:pPr lvl="2"/>
            <a:r>
              <a:rPr lang="en-US" sz="1600" dirty="0">
                <a:solidFill>
                  <a:schemeClr val="bg2"/>
                </a:solidFill>
                <a:latin typeface="Times New Roman" panose="02020603050405020304" pitchFamily="18" charset="0"/>
                <a:cs typeface="Times New Roman" panose="02020603050405020304" pitchFamily="18" charset="0"/>
              </a:rPr>
              <a:t>Networks of sensor nodes</a:t>
            </a:r>
            <a:endParaRPr lang="en-US" sz="1600" dirty="0">
              <a:solidFill>
                <a:schemeClr val="bg2"/>
              </a:solidFill>
              <a:latin typeface="Times New Roman" panose="02020603050405020304" pitchFamily="18" charset="0"/>
              <a:cs typeface="Times New Roman" panose="02020603050405020304" pitchFamily="18" charset="0"/>
            </a:endParaRPr>
          </a:p>
          <a:p>
            <a:pPr lvl="2"/>
            <a:endParaRPr lang="en-US" sz="1600" dirty="0">
              <a:solidFill>
                <a:schemeClr val="bg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3" y="280486"/>
            <a:ext cx="8229600" cy="857250"/>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Fog Computing </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TextBox 3"/>
          <p:cNvSpPr txBox="1"/>
          <p:nvPr/>
        </p:nvSpPr>
        <p:spPr>
          <a:xfrm>
            <a:off x="133565" y="1425541"/>
            <a:ext cx="3752636" cy="2862322"/>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Fog platform provides low-latency virtualized services and is linked to the Cloud Computing infrastructure.</a:t>
            </a:r>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Edge devices request compute, storage and communication services from the Fog.  The Fog provides local, low-latency response to these requests and forwards relevant data for computationally intensive processing. </a:t>
            </a:r>
            <a:endParaRPr lang="en-US" sz="1800" dirty="0">
              <a:latin typeface="Times New Roman" panose="02020603050405020304" pitchFamily="18" charset="0"/>
              <a:cs typeface="Times New Roman" panose="02020603050405020304" pitchFamily="18" charset="0"/>
            </a:endParaRPr>
          </a:p>
        </p:txBody>
      </p:sp>
      <p:sp>
        <p:nvSpPr>
          <p:cNvPr id="3" name="Rectangle 2"/>
          <p:cNvSpPr/>
          <p:nvPr/>
        </p:nvSpPr>
        <p:spPr>
          <a:xfrm>
            <a:off x="3477256" y="4888571"/>
            <a:ext cx="6277681" cy="276999"/>
          </a:xfrm>
          <a:prstGeom prst="rect">
            <a:avLst/>
          </a:prstGeom>
        </p:spPr>
        <p:txBody>
          <a:bodyPr wrap="none">
            <a:spAutoFit/>
          </a:bodyPr>
          <a:lstStyle/>
          <a:p>
            <a:r>
              <a:rPr lang="en-US" sz="1200" dirty="0">
                <a:solidFill>
                  <a:schemeClr val="bg1"/>
                </a:solidFill>
              </a:rPr>
              <a:t>Fog Computing: Survey of Trends, Architectures, Requirements, and Research Directions</a:t>
            </a:r>
            <a:endParaRPr lang="en-US" sz="3600" dirty="0">
              <a:solidFill>
                <a:schemeClr val="bg1"/>
              </a:solidFill>
            </a:endParaRPr>
          </a:p>
        </p:txBody>
      </p:sp>
      <p:pic>
        <p:nvPicPr>
          <p:cNvPr id="1026" name="Picture 2" descr="Fog Computing PowerPoint Template - PPT Slid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86202" y="1137736"/>
            <a:ext cx="5105401" cy="3377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2050" name="Picture 2" descr="Fog Computing PowerPoint and Google Slides Template - PPT Slid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782" y="491318"/>
            <a:ext cx="9047018" cy="4423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904" y="448438"/>
            <a:ext cx="7807332" cy="1088068"/>
          </a:xfrm>
        </p:spPr>
        <p:txBody>
          <a:bodyPr/>
          <a:lstStyle/>
          <a:p>
            <a:pPr algn="ctr"/>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Fog Computing Characteristics:</a:t>
            </a:r>
            <a:endPar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3" name="Content Placeholder 2"/>
          <p:cNvSpPr>
            <a:spLocks noGrp="1"/>
          </p:cNvSpPr>
          <p:nvPr>
            <p:ph idx="1"/>
          </p:nvPr>
        </p:nvSpPr>
        <p:spPr/>
        <p:txBody>
          <a:bodyPr>
            <a:normAutofit/>
          </a:bodyPr>
          <a:lstStyle/>
          <a:p>
            <a:pPr lvl="1"/>
            <a:r>
              <a:rPr lang="en-US" sz="2400" b="1" dirty="0">
                <a:solidFill>
                  <a:schemeClr val="bg2"/>
                </a:solidFill>
                <a:latin typeface="Times New Roman" panose="02020603050405020304" pitchFamily="18" charset="0"/>
                <a:cs typeface="Times New Roman" panose="02020603050405020304" pitchFamily="18" charset="0"/>
              </a:rPr>
              <a:t>Low Latency </a:t>
            </a:r>
            <a:r>
              <a:rPr lang="en-US" sz="2400" dirty="0">
                <a:solidFill>
                  <a:schemeClr val="bg2"/>
                </a:solidFill>
                <a:latin typeface="Times New Roman" panose="02020603050405020304" pitchFamily="18" charset="0"/>
                <a:cs typeface="Times New Roman" panose="02020603050405020304" pitchFamily="18" charset="0"/>
              </a:rPr>
              <a:t>– Video Delivery, Navigation Information</a:t>
            </a:r>
            <a:endParaRPr lang="en-US" sz="2400" dirty="0">
              <a:solidFill>
                <a:schemeClr val="bg2"/>
              </a:solidFill>
              <a:latin typeface="Times New Roman" panose="02020603050405020304" pitchFamily="18" charset="0"/>
              <a:cs typeface="Times New Roman" panose="02020603050405020304" pitchFamily="18" charset="0"/>
            </a:endParaRPr>
          </a:p>
          <a:p>
            <a:pPr lvl="1"/>
            <a:r>
              <a:rPr lang="en-US" sz="2400" b="1" dirty="0">
                <a:solidFill>
                  <a:schemeClr val="bg2"/>
                </a:solidFill>
                <a:latin typeface="Times New Roman" panose="02020603050405020304" pitchFamily="18" charset="0"/>
                <a:cs typeface="Times New Roman" panose="02020603050405020304" pitchFamily="18" charset="0"/>
              </a:rPr>
              <a:t>Location Awareness </a:t>
            </a:r>
            <a:r>
              <a:rPr lang="en-US" sz="2400" dirty="0">
                <a:solidFill>
                  <a:schemeClr val="bg2"/>
                </a:solidFill>
                <a:latin typeface="Times New Roman" panose="02020603050405020304" pitchFamily="18" charset="0"/>
                <a:cs typeface="Times New Roman" panose="02020603050405020304" pitchFamily="18" charset="0"/>
              </a:rPr>
              <a:t>– Traffic Lights, Navigation, Sensor Networks</a:t>
            </a:r>
            <a:endParaRPr lang="en-US" sz="2400" dirty="0">
              <a:solidFill>
                <a:schemeClr val="bg2"/>
              </a:solidFill>
              <a:latin typeface="Times New Roman" panose="02020603050405020304" pitchFamily="18" charset="0"/>
              <a:cs typeface="Times New Roman" panose="02020603050405020304" pitchFamily="18" charset="0"/>
            </a:endParaRPr>
          </a:p>
          <a:p>
            <a:pPr lvl="1"/>
            <a:r>
              <a:rPr lang="en-US" sz="2400" b="1" dirty="0">
                <a:solidFill>
                  <a:schemeClr val="bg2"/>
                </a:solidFill>
                <a:latin typeface="Times New Roman" panose="02020603050405020304" pitchFamily="18" charset="0"/>
                <a:cs typeface="Times New Roman" panose="02020603050405020304" pitchFamily="18" charset="0"/>
              </a:rPr>
              <a:t>Wide-spread Geographical Distribution</a:t>
            </a:r>
            <a:endParaRPr lang="en-US" sz="2400" b="1" dirty="0">
              <a:solidFill>
                <a:schemeClr val="bg2"/>
              </a:solidFill>
              <a:latin typeface="Times New Roman" panose="02020603050405020304" pitchFamily="18" charset="0"/>
              <a:cs typeface="Times New Roman" panose="02020603050405020304" pitchFamily="18" charset="0"/>
            </a:endParaRPr>
          </a:p>
          <a:p>
            <a:pPr lvl="1"/>
            <a:r>
              <a:rPr lang="en-US" sz="2400" b="1" dirty="0">
                <a:solidFill>
                  <a:schemeClr val="bg2"/>
                </a:solidFill>
                <a:latin typeface="Times New Roman" panose="02020603050405020304" pitchFamily="18" charset="0"/>
                <a:cs typeface="Times New Roman" panose="02020603050405020304" pitchFamily="18" charset="0"/>
              </a:rPr>
              <a:t>Mobility</a:t>
            </a:r>
            <a:r>
              <a:rPr lang="en-US" sz="2400" dirty="0">
                <a:solidFill>
                  <a:schemeClr val="bg2"/>
                </a:solidFill>
                <a:latin typeface="Times New Roman" panose="02020603050405020304" pitchFamily="18" charset="0"/>
                <a:cs typeface="Times New Roman" panose="02020603050405020304" pitchFamily="18" charset="0"/>
              </a:rPr>
              <a:t> – Fitness Trackers, Phones and Vehicles</a:t>
            </a:r>
            <a:endParaRPr lang="en-US" sz="2400" dirty="0">
              <a:solidFill>
                <a:schemeClr val="bg2"/>
              </a:solidFill>
              <a:latin typeface="Times New Roman" panose="02020603050405020304" pitchFamily="18" charset="0"/>
              <a:cs typeface="Times New Roman" panose="02020603050405020304" pitchFamily="18" charset="0"/>
            </a:endParaRPr>
          </a:p>
          <a:p>
            <a:pPr lvl="1"/>
            <a:endParaRPr lang="en-US" sz="2400" dirty="0">
              <a:solidFill>
                <a:schemeClr val="bg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376955"/>
            <a:ext cx="7688700" cy="535200"/>
          </a:xfrm>
        </p:spPr>
        <p:txBody>
          <a:bodyPr>
            <a:normAutofit fontScale="90000"/>
          </a:bodyPr>
          <a:lstStyle/>
          <a:p>
            <a:r>
              <a:rPr lang="en-US" altLang="zh-TW" dirty="0"/>
              <a:t>Distributed System Characteristics</a:t>
            </a:r>
            <a:br>
              <a:rPr lang="en-US" altLang="zh-TW" dirty="0"/>
            </a:br>
            <a:r>
              <a:rPr lang="en-US" altLang="zh-TW" dirty="0"/>
              <a:t>(SEAM)</a:t>
            </a:r>
            <a:endParaRPr lang="en-US" dirty="0"/>
          </a:p>
        </p:txBody>
      </p:sp>
      <p:sp>
        <p:nvSpPr>
          <p:cNvPr id="4" name="Content Placeholder 2"/>
          <p:cNvSpPr>
            <a:spLocks noGrp="1"/>
          </p:cNvSpPr>
          <p:nvPr>
            <p:ph type="body" idx="1"/>
          </p:nvPr>
        </p:nvSpPr>
        <p:spPr>
          <a:xfrm>
            <a:off x="784041" y="1273658"/>
            <a:ext cx="7688700" cy="2261100"/>
          </a:xfrm>
        </p:spPr>
        <p:txBody>
          <a:bodyPr>
            <a:noAutofit/>
          </a:bodyPr>
          <a:lstStyle/>
          <a:p>
            <a:r>
              <a:rPr lang="en-US" sz="2400" b="1" dirty="0" smtClean="0">
                <a:solidFill>
                  <a:schemeClr val="bg2"/>
                </a:solidFill>
              </a:rPr>
              <a:t>To present a Single-system image:</a:t>
            </a:r>
            <a:endParaRPr lang="en-US" sz="2400" b="1" dirty="0" smtClean="0">
              <a:solidFill>
                <a:schemeClr val="bg2"/>
              </a:solidFill>
            </a:endParaRPr>
          </a:p>
          <a:p>
            <a:pPr lvl="1"/>
            <a:r>
              <a:rPr lang="en-US" sz="2000" dirty="0" smtClean="0">
                <a:solidFill>
                  <a:schemeClr val="bg2"/>
                </a:solidFill>
              </a:rPr>
              <a:t>Hide internal organization, communication details </a:t>
            </a:r>
            <a:endParaRPr lang="en-US" sz="2000" dirty="0" smtClean="0">
              <a:solidFill>
                <a:schemeClr val="bg2"/>
              </a:solidFill>
            </a:endParaRPr>
          </a:p>
          <a:p>
            <a:pPr lvl="1"/>
            <a:r>
              <a:rPr lang="en-US" sz="2000" dirty="0" smtClean="0">
                <a:solidFill>
                  <a:schemeClr val="bg2"/>
                </a:solidFill>
              </a:rPr>
              <a:t>Provide uniform interface</a:t>
            </a:r>
            <a:endParaRPr lang="en-US" sz="2000" dirty="0" smtClean="0">
              <a:solidFill>
                <a:schemeClr val="bg2"/>
              </a:solidFill>
            </a:endParaRPr>
          </a:p>
          <a:p>
            <a:r>
              <a:rPr lang="en-US" sz="2400" b="1" dirty="0" smtClean="0">
                <a:solidFill>
                  <a:schemeClr val="bg2"/>
                </a:solidFill>
              </a:rPr>
              <a:t>Easily Expandable</a:t>
            </a:r>
            <a:endParaRPr lang="en-US" sz="2400" b="1" dirty="0" smtClean="0">
              <a:solidFill>
                <a:schemeClr val="bg2"/>
              </a:solidFill>
            </a:endParaRPr>
          </a:p>
          <a:p>
            <a:pPr lvl="1"/>
            <a:r>
              <a:rPr lang="en-US" sz="2000" dirty="0" smtClean="0">
                <a:solidFill>
                  <a:schemeClr val="bg2"/>
                </a:solidFill>
              </a:rPr>
              <a:t>Adding new computers is hidden	 from users</a:t>
            </a:r>
            <a:endParaRPr lang="en-US" sz="2000" dirty="0" smtClean="0">
              <a:solidFill>
                <a:schemeClr val="bg2"/>
              </a:solidFill>
            </a:endParaRPr>
          </a:p>
          <a:p>
            <a:r>
              <a:rPr lang="en-US" sz="2400" b="1" dirty="0" smtClean="0">
                <a:solidFill>
                  <a:schemeClr val="bg2"/>
                </a:solidFill>
              </a:rPr>
              <a:t>Continuous Availability</a:t>
            </a:r>
            <a:endParaRPr lang="en-US" sz="2400" b="1" dirty="0" smtClean="0">
              <a:solidFill>
                <a:schemeClr val="bg2"/>
              </a:solidFill>
            </a:endParaRPr>
          </a:p>
          <a:p>
            <a:pPr lvl="1"/>
            <a:r>
              <a:rPr lang="en-US" sz="2000" dirty="0" smtClean="0">
                <a:solidFill>
                  <a:schemeClr val="bg2"/>
                </a:solidFill>
              </a:rPr>
              <a:t>Failures in one component can be covered by other components</a:t>
            </a:r>
            <a:endParaRPr lang="en-US" sz="2000" dirty="0" smtClean="0">
              <a:solidFill>
                <a:schemeClr val="bg2"/>
              </a:solidFill>
            </a:endParaRPr>
          </a:p>
          <a:p>
            <a:r>
              <a:rPr lang="en-US" sz="2400" b="1" dirty="0" smtClean="0">
                <a:solidFill>
                  <a:schemeClr val="bg2"/>
                </a:solidFill>
              </a:rPr>
              <a:t>Supported by Middleware</a:t>
            </a:r>
            <a:endParaRPr lang="en-US" sz="2400" b="1" dirty="0" smtClean="0">
              <a:solidFill>
                <a:schemeClr val="bg2"/>
              </a:solidFill>
            </a:endParaRPr>
          </a:p>
          <a:p>
            <a:endParaRPr lang="en-US" sz="2400" dirty="0">
              <a:solidFill>
                <a:schemeClr val="bg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144" y="477672"/>
            <a:ext cx="7807332" cy="1088068"/>
          </a:xfrm>
        </p:spPr>
        <p:txBody>
          <a:bodyPr/>
          <a:lstStyle/>
          <a:p>
            <a:pPr algn="ctr"/>
            <a:r>
              <a:rPr lang="en-US"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Fog Computing Characteristics:</a:t>
            </a:r>
            <a:endParaRPr lang="en-US"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
        <p:nvSpPr>
          <p:cNvPr id="3" name="Content Placeholder 2"/>
          <p:cNvSpPr>
            <a:spLocks noGrp="1"/>
          </p:cNvSpPr>
          <p:nvPr>
            <p:ph idx="1"/>
          </p:nvPr>
        </p:nvSpPr>
        <p:spPr/>
        <p:txBody>
          <a:bodyPr>
            <a:normAutofit fontScale="92500" lnSpcReduction="20000"/>
          </a:bodyPr>
          <a:lstStyle/>
          <a:p>
            <a:pPr lvl="1"/>
            <a:r>
              <a:rPr lang="en-US" sz="2400" dirty="0">
                <a:solidFill>
                  <a:schemeClr val="bg2"/>
                </a:solidFill>
                <a:latin typeface="Times New Roman" panose="02020603050405020304" pitchFamily="18" charset="0"/>
                <a:cs typeface="Times New Roman" panose="02020603050405020304" pitchFamily="18" charset="0"/>
              </a:rPr>
              <a:t>Predominance of </a:t>
            </a:r>
            <a:r>
              <a:rPr lang="en-US" sz="2400" b="1" dirty="0">
                <a:solidFill>
                  <a:schemeClr val="bg2"/>
                </a:solidFill>
                <a:latin typeface="Times New Roman" panose="02020603050405020304" pitchFamily="18" charset="0"/>
                <a:cs typeface="Times New Roman" panose="02020603050405020304" pitchFamily="18" charset="0"/>
              </a:rPr>
              <a:t>Wireless Access</a:t>
            </a:r>
            <a:br>
              <a:rPr lang="en-US" sz="2400" b="1" dirty="0">
                <a:solidFill>
                  <a:schemeClr val="bg2"/>
                </a:solidFill>
                <a:latin typeface="Times New Roman" panose="02020603050405020304" pitchFamily="18" charset="0"/>
                <a:cs typeface="Times New Roman" panose="02020603050405020304" pitchFamily="18" charset="0"/>
              </a:rPr>
            </a:br>
            <a:br>
              <a:rPr lang="en-US" sz="2400" b="1" dirty="0">
                <a:solidFill>
                  <a:schemeClr val="bg2"/>
                </a:solidFill>
                <a:latin typeface="Times New Roman" panose="02020603050405020304" pitchFamily="18" charset="0"/>
                <a:cs typeface="Times New Roman" panose="02020603050405020304" pitchFamily="18" charset="0"/>
              </a:rPr>
            </a:br>
            <a:br>
              <a:rPr lang="en-US" sz="2400" b="1" dirty="0">
                <a:solidFill>
                  <a:schemeClr val="bg2"/>
                </a:solidFill>
                <a:latin typeface="Times New Roman" panose="02020603050405020304" pitchFamily="18" charset="0"/>
                <a:cs typeface="Times New Roman" panose="02020603050405020304" pitchFamily="18" charset="0"/>
              </a:rPr>
            </a:br>
            <a:br>
              <a:rPr lang="en-US" sz="2400" b="1" dirty="0">
                <a:solidFill>
                  <a:schemeClr val="bg2"/>
                </a:solidFill>
                <a:latin typeface="Times New Roman" panose="02020603050405020304" pitchFamily="18" charset="0"/>
                <a:cs typeface="Times New Roman" panose="02020603050405020304" pitchFamily="18" charset="0"/>
              </a:rPr>
            </a:br>
            <a:br>
              <a:rPr lang="en-US" sz="2400" b="1" dirty="0">
                <a:solidFill>
                  <a:schemeClr val="bg2"/>
                </a:solidFill>
                <a:latin typeface="Times New Roman" panose="02020603050405020304" pitchFamily="18" charset="0"/>
                <a:cs typeface="Times New Roman" panose="02020603050405020304" pitchFamily="18" charset="0"/>
              </a:rPr>
            </a:br>
            <a:endParaRPr lang="en-US" sz="2400" b="1" dirty="0">
              <a:solidFill>
                <a:schemeClr val="bg2"/>
              </a:solidFill>
              <a:latin typeface="Times New Roman" panose="02020603050405020304" pitchFamily="18" charset="0"/>
              <a:cs typeface="Times New Roman" panose="02020603050405020304" pitchFamily="18" charset="0"/>
            </a:endParaRPr>
          </a:p>
          <a:p>
            <a:pPr lvl="1"/>
            <a:endParaRPr lang="en-US" sz="2400" b="1" dirty="0">
              <a:solidFill>
                <a:schemeClr val="bg2"/>
              </a:solidFill>
              <a:latin typeface="Times New Roman" panose="02020603050405020304" pitchFamily="18" charset="0"/>
              <a:cs typeface="Times New Roman" panose="02020603050405020304" pitchFamily="18" charset="0"/>
            </a:endParaRPr>
          </a:p>
          <a:p>
            <a:pPr lvl="1"/>
            <a:endParaRPr lang="en-US" sz="2400" b="1" dirty="0">
              <a:solidFill>
                <a:schemeClr val="bg2"/>
              </a:solidFill>
              <a:latin typeface="Times New Roman" panose="02020603050405020304" pitchFamily="18" charset="0"/>
              <a:cs typeface="Times New Roman" panose="02020603050405020304" pitchFamily="18" charset="0"/>
            </a:endParaRPr>
          </a:p>
          <a:p>
            <a:pPr lvl="1"/>
            <a:r>
              <a:rPr lang="en-US" sz="2400" dirty="0">
                <a:solidFill>
                  <a:schemeClr val="bg2"/>
                </a:solidFill>
                <a:latin typeface="Times New Roman" panose="02020603050405020304" pitchFamily="18" charset="0"/>
                <a:cs typeface="Times New Roman" panose="02020603050405020304" pitchFamily="18" charset="0"/>
              </a:rPr>
              <a:t>Strong presence of </a:t>
            </a:r>
            <a:r>
              <a:rPr lang="en-US" sz="2400" b="1" dirty="0">
                <a:solidFill>
                  <a:schemeClr val="bg2"/>
                </a:solidFill>
                <a:latin typeface="Times New Roman" panose="02020603050405020304" pitchFamily="18" charset="0"/>
                <a:cs typeface="Times New Roman" panose="02020603050405020304" pitchFamily="18" charset="0"/>
              </a:rPr>
              <a:t>Streaming</a:t>
            </a:r>
            <a:r>
              <a:rPr lang="en-US" sz="2400" dirty="0">
                <a:solidFill>
                  <a:schemeClr val="bg2"/>
                </a:solidFill>
                <a:latin typeface="Times New Roman" panose="02020603050405020304" pitchFamily="18" charset="0"/>
                <a:cs typeface="Times New Roman" panose="02020603050405020304" pitchFamily="18" charset="0"/>
              </a:rPr>
              <a:t> and </a:t>
            </a:r>
            <a:r>
              <a:rPr lang="en-US" sz="2400" b="1" dirty="0">
                <a:solidFill>
                  <a:schemeClr val="bg2"/>
                </a:solidFill>
                <a:latin typeface="Times New Roman" panose="02020603050405020304" pitchFamily="18" charset="0"/>
                <a:cs typeface="Times New Roman" panose="02020603050405020304" pitchFamily="18" charset="0"/>
              </a:rPr>
              <a:t>Real-time Applications</a:t>
            </a:r>
            <a:endParaRPr lang="en-US" sz="2400" b="1" dirty="0">
              <a:solidFill>
                <a:schemeClr val="bg2"/>
              </a:solidFill>
              <a:latin typeface="Times New Roman" panose="02020603050405020304" pitchFamily="18" charset="0"/>
              <a:cs typeface="Times New Roman" panose="02020603050405020304" pitchFamily="18" charset="0"/>
            </a:endParaRPr>
          </a:p>
          <a:p>
            <a:pPr lvl="1"/>
            <a:r>
              <a:rPr lang="en-US" sz="2400" b="1" dirty="0">
                <a:solidFill>
                  <a:schemeClr val="bg2"/>
                </a:solidFill>
                <a:latin typeface="Times New Roman" panose="02020603050405020304" pitchFamily="18" charset="0"/>
                <a:cs typeface="Times New Roman" panose="02020603050405020304" pitchFamily="18" charset="0"/>
              </a:rPr>
              <a:t>Heterogeneity</a:t>
            </a:r>
            <a:endParaRPr lang="en-US" sz="2400" b="1" dirty="0">
              <a:solidFill>
                <a:schemeClr val="bg2"/>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1631182" y="1671276"/>
            <a:ext cx="4772025" cy="1693069"/>
          </a:xfrm>
          <a:prstGeom prst="rect">
            <a:avLst/>
          </a:prstGeom>
        </p:spPr>
      </p:pic>
      <p:sp>
        <p:nvSpPr>
          <p:cNvPr id="5" name="Rectangle 4"/>
          <p:cNvSpPr/>
          <p:nvPr/>
        </p:nvSpPr>
        <p:spPr>
          <a:xfrm>
            <a:off x="3909317" y="4882013"/>
            <a:ext cx="5429892" cy="461665"/>
          </a:xfrm>
          <a:prstGeom prst="rect">
            <a:avLst/>
          </a:prstGeom>
        </p:spPr>
        <p:txBody>
          <a:bodyPr wrap="square">
            <a:spAutoFit/>
          </a:bodyPr>
          <a:lstStyle/>
          <a:p>
            <a:r>
              <a:rPr lang="en-US" sz="1200" dirty="0">
                <a:solidFill>
                  <a:prstClr val="white"/>
                </a:solidFill>
              </a:rPr>
              <a:t>www.sandvine.com/hubfs/downloads/phenomena/2018-phenomena-report.pdf</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0640"/>
            <a:ext cx="8229600" cy="857250"/>
          </a:xfrm>
        </p:spPr>
        <p:txBody>
          <a:bodyP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Architectural Drivers</a:t>
            </a:r>
            <a:endParaRPr lang="en-US" sz="4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p:cNvSpPr>
            <a:spLocks noGrp="1"/>
          </p:cNvSpPr>
          <p:nvPr>
            <p:ph idx="1"/>
          </p:nvPr>
        </p:nvSpPr>
        <p:spPr>
          <a:xfrm>
            <a:off x="152400" y="1200151"/>
            <a:ext cx="8686800" cy="3394472"/>
          </a:xfrm>
        </p:spPr>
        <p:txBody>
          <a:bodyPr>
            <a:normAutofit/>
          </a:bodyPr>
          <a:lstStyle/>
          <a:p>
            <a:r>
              <a:rPr lang="en-US" sz="1800" b="1" dirty="0">
                <a:solidFill>
                  <a:schemeClr val="bg2"/>
                </a:solidFill>
                <a:latin typeface="Andalus" panose="02020603050405020304" pitchFamily="18" charset="-78"/>
                <a:cs typeface="Andalus" panose="02020603050405020304" pitchFamily="18" charset="-78"/>
              </a:rPr>
              <a:t>Low Latency / Real Time Response </a:t>
            </a:r>
            <a:r>
              <a:rPr lang="en-US" sz="1800" dirty="0">
                <a:solidFill>
                  <a:schemeClr val="bg2"/>
                </a:solidFill>
                <a:latin typeface="Andalus" panose="02020603050405020304" pitchFamily="18" charset="-78"/>
                <a:cs typeface="Andalus" panose="02020603050405020304" pitchFamily="18" charset="-78"/>
              </a:rPr>
              <a:t>– Device will want near real-time response for content delivery and actionable information</a:t>
            </a:r>
            <a:endParaRPr lang="en-US" sz="1800" dirty="0">
              <a:solidFill>
                <a:schemeClr val="bg2"/>
              </a:solidFill>
              <a:latin typeface="Andalus" panose="02020603050405020304" pitchFamily="18" charset="-78"/>
              <a:cs typeface="Andalus" panose="02020603050405020304" pitchFamily="18" charset="-78"/>
            </a:endParaRPr>
          </a:p>
          <a:p>
            <a:r>
              <a:rPr lang="en-US" sz="1800" b="1" dirty="0">
                <a:solidFill>
                  <a:schemeClr val="bg2"/>
                </a:solidFill>
                <a:latin typeface="Andalus" panose="02020603050405020304" pitchFamily="18" charset="-78"/>
                <a:cs typeface="Andalus" panose="02020603050405020304" pitchFamily="18" charset="-78"/>
              </a:rPr>
              <a:t>Dynamic Number of Nodes  </a:t>
            </a:r>
            <a:r>
              <a:rPr lang="en-US" sz="1800" dirty="0">
                <a:solidFill>
                  <a:schemeClr val="bg2"/>
                </a:solidFill>
                <a:latin typeface="Andalus" panose="02020603050405020304" pitchFamily="18" charset="-78"/>
                <a:cs typeface="Andalus" panose="02020603050405020304" pitchFamily="18" charset="-78"/>
              </a:rPr>
              <a:t>-- Number of devices within the Fog is dynamic.  System must be able to handle large number of devices joining and leaving the Fog</a:t>
            </a:r>
            <a:endParaRPr lang="en-US" sz="1800" dirty="0">
              <a:solidFill>
                <a:schemeClr val="bg2"/>
              </a:solidFill>
              <a:latin typeface="Andalus" panose="02020603050405020304" pitchFamily="18" charset="-78"/>
              <a:cs typeface="Andalus" panose="02020603050405020304" pitchFamily="18" charset="-78"/>
            </a:endParaRPr>
          </a:p>
          <a:p>
            <a:r>
              <a:rPr lang="en-US" sz="1800" b="1" dirty="0">
                <a:solidFill>
                  <a:schemeClr val="bg2"/>
                </a:solidFill>
                <a:latin typeface="Andalus" panose="02020603050405020304" pitchFamily="18" charset="-78"/>
                <a:cs typeface="Andalus" panose="02020603050405020304" pitchFamily="18" charset="-78"/>
              </a:rPr>
              <a:t>Highly Mobile Nodes </a:t>
            </a:r>
            <a:r>
              <a:rPr lang="en-US" sz="1800" dirty="0">
                <a:solidFill>
                  <a:schemeClr val="bg2"/>
                </a:solidFill>
                <a:latin typeface="Andalus" panose="02020603050405020304" pitchFamily="18" charset="-78"/>
                <a:cs typeface="Andalus" panose="02020603050405020304" pitchFamily="18" charset="-78"/>
              </a:rPr>
              <a:t>– Nodes will be entering and exiting the Fog and the Fog must adapt and continue to perform</a:t>
            </a:r>
            <a:endParaRPr lang="en-US" sz="1800" dirty="0">
              <a:solidFill>
                <a:schemeClr val="bg2"/>
              </a:solidFill>
              <a:latin typeface="Andalus" panose="02020603050405020304" pitchFamily="18" charset="-78"/>
              <a:cs typeface="Andalus" panose="02020603050405020304" pitchFamily="18" charset="-78"/>
            </a:endParaRPr>
          </a:p>
          <a:p>
            <a:r>
              <a:rPr lang="en-US" sz="1800" b="1" dirty="0">
                <a:solidFill>
                  <a:schemeClr val="bg2"/>
                </a:solidFill>
                <a:latin typeface="Andalus" panose="02020603050405020304" pitchFamily="18" charset="-78"/>
                <a:cs typeface="Andalus" panose="02020603050405020304" pitchFamily="18" charset="-78"/>
              </a:rPr>
              <a:t>Diverse Set of Failure Modes </a:t>
            </a:r>
            <a:r>
              <a:rPr lang="en-US" sz="1800" dirty="0">
                <a:solidFill>
                  <a:schemeClr val="bg2"/>
                </a:solidFill>
                <a:latin typeface="Andalus" panose="02020603050405020304" pitchFamily="18" charset="-78"/>
                <a:cs typeface="Andalus" panose="02020603050405020304" pitchFamily="18" charset="-78"/>
              </a:rPr>
              <a:t>– Wide range of devices with varying levels of sophistication mean there will be many failure modes that need to be seamlessly handled</a:t>
            </a:r>
            <a:endParaRPr lang="en-US" sz="1800" dirty="0">
              <a:solidFill>
                <a:schemeClr val="bg2"/>
              </a:solidFill>
              <a:latin typeface="Andalus" panose="02020603050405020304" pitchFamily="18" charset="-78"/>
              <a:cs typeface="Andalus" panose="02020603050405020304" pitchFamily="18" charset="-78"/>
            </a:endParaRPr>
          </a:p>
          <a:p>
            <a:r>
              <a:rPr lang="en-US" sz="1800" b="1" dirty="0">
                <a:solidFill>
                  <a:schemeClr val="bg2"/>
                </a:solidFill>
                <a:latin typeface="Andalus" panose="02020603050405020304" pitchFamily="18" charset="-78"/>
                <a:cs typeface="Andalus" panose="02020603050405020304" pitchFamily="18" charset="-78"/>
              </a:rPr>
              <a:t>Security</a:t>
            </a:r>
            <a:r>
              <a:rPr lang="en-US" sz="1800" dirty="0">
                <a:solidFill>
                  <a:schemeClr val="bg2"/>
                </a:solidFill>
                <a:latin typeface="Andalus" panose="02020603050405020304" pitchFamily="18" charset="-78"/>
                <a:cs typeface="Andalus" panose="02020603050405020304" pitchFamily="18" charset="-78"/>
              </a:rPr>
              <a:t> – Access control</a:t>
            </a:r>
            <a:endParaRPr lang="en-US" sz="1800" dirty="0">
              <a:solidFill>
                <a:schemeClr val="bg2"/>
              </a:solidFill>
              <a:latin typeface="Andalus" panose="02020603050405020304" pitchFamily="18" charset="-78"/>
              <a:cs typeface="Andalus" panose="02020603050405020304" pitchFamily="18" charset="-78"/>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 y="518614"/>
            <a:ext cx="8839200" cy="4510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04301" y="4806790"/>
            <a:ext cx="2600392" cy="276999"/>
          </a:xfrm>
          <a:prstGeom prst="rect">
            <a:avLst/>
          </a:prstGeom>
        </p:spPr>
        <p:txBody>
          <a:bodyPr wrap="none">
            <a:spAutoFit/>
          </a:bodyPr>
          <a:lstStyle/>
          <a:p>
            <a:r>
              <a:rPr lang="en-US" sz="1200" dirty="0">
                <a:solidFill>
                  <a:schemeClr val="bg1"/>
                </a:solidFill>
              </a:rPr>
              <a:t>https://arxiv.org/pdf/1701.01090.pdf</a:t>
            </a:r>
            <a:endParaRPr lang="en-US" sz="1200" dirty="0">
              <a:solidFill>
                <a:schemeClr val="bg1"/>
              </a:solidFill>
            </a:endParaRPr>
          </a:p>
        </p:txBody>
      </p:sp>
      <p:pic>
        <p:nvPicPr>
          <p:cNvPr id="3074" name="Picture 2" descr="Edge Computing With Fog Computing And Cloud Computing Edge Computing IT |  Presentation Graphics | Presentation PowerPoint Example | Slide Templates"/>
          <p:cNvPicPr>
            <a:picLocks noChangeAspect="1" noChangeArrowheads="1"/>
          </p:cNvPicPr>
          <p:nvPr/>
        </p:nvPicPr>
        <p:blipFill rotWithShape="1">
          <a:blip r:embed="rId1">
            <a:extLst>
              <a:ext uri="{28A0092B-C50C-407E-A947-70E740481C1C}">
                <a14:useLocalDpi xmlns:a14="http://schemas.microsoft.com/office/drawing/2010/main" val="0"/>
              </a:ext>
            </a:extLst>
          </a:blip>
          <a:srcRect b="11949"/>
          <a:stretch>
            <a:fillRect/>
          </a:stretch>
        </p:blipFill>
        <p:spPr bwMode="auto">
          <a:xfrm>
            <a:off x="131618" y="114301"/>
            <a:ext cx="8863807" cy="49106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87004"/>
            <a:ext cx="8686800" cy="2462213"/>
          </a:xfrm>
          <a:prstGeom prst="rect">
            <a:avLst/>
          </a:prstGeom>
        </p:spPr>
        <p:txBody>
          <a:bodyPr wrap="square">
            <a:spAutoFit/>
          </a:bodyPr>
          <a:lstStyle/>
          <a:p>
            <a:pPr algn="ctr"/>
            <a:r>
              <a:rPr lang="en-US" sz="2800" b="1" dirty="0">
                <a:latin typeface="Times New Roman" panose="02020603050405020304" pitchFamily="18" charset="0"/>
                <a:cs typeface="Times New Roman" panose="02020603050405020304" pitchFamily="18" charset="0"/>
              </a:rPr>
              <a:t>The Role of the Data Center</a:t>
            </a:r>
            <a:endParaRPr lang="en-US" sz="2800"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Data centers are an integral part of the enterprise, designed to support </a:t>
            </a:r>
            <a:r>
              <a:rPr lang="en-US" dirty="0" smtClean="0">
                <a:latin typeface="Times New Roman" panose="02020603050405020304" pitchFamily="18" charset="0"/>
                <a:cs typeface="Times New Roman" panose="02020603050405020304" pitchFamily="18" charset="0"/>
              </a:rPr>
              <a:t>business applications </a:t>
            </a:r>
            <a:r>
              <a:rPr lang="en-US" dirty="0">
                <a:latin typeface="Times New Roman" panose="02020603050405020304" pitchFamily="18" charset="0"/>
                <a:cs typeface="Times New Roman" panose="02020603050405020304" pitchFamily="18" charset="0"/>
              </a:rPr>
              <a:t>and provide services such as: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storage, management, backup and recovery</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Productivity applications, such as email</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High-volume e-commerce transactions</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Powering online gaming communities</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Big data, machine learning and artificial intelligence</a:t>
            </a:r>
            <a:endParaRPr lang="en-US" dirty="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668" y="2576512"/>
            <a:ext cx="5433061" cy="250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6687" y="2576513"/>
            <a:ext cx="3637313" cy="250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 y="57150"/>
            <a:ext cx="90297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Cloud Computing PPT Template"/>
          <p:cNvPicPr>
            <a:picLocks noChangeAspect="1" noChangeArrowheads="1"/>
          </p:cNvPicPr>
          <p:nvPr/>
        </p:nvPicPr>
        <p:blipFill rotWithShape="1">
          <a:blip r:embed="rId1">
            <a:extLst>
              <a:ext uri="{28A0092B-C50C-407E-A947-70E740481C1C}">
                <a14:useLocalDpi xmlns:a14="http://schemas.microsoft.com/office/drawing/2010/main" val="0"/>
              </a:ext>
            </a:extLst>
          </a:blip>
          <a:srcRect t="16991" b="40476"/>
          <a:stretch>
            <a:fillRect/>
          </a:stretch>
        </p:blipFill>
        <p:spPr bwMode="auto">
          <a:xfrm>
            <a:off x="152400" y="1485900"/>
            <a:ext cx="8839200" cy="20418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393" y="390600"/>
            <a:ext cx="7688700" cy="535200"/>
          </a:xfrm>
        </p:spPr>
        <p:txBody>
          <a:bodyPr>
            <a:normAutofit fontScale="90000"/>
          </a:bodyPr>
          <a:lstStyle/>
          <a:p>
            <a:r>
              <a:rPr lang="en-US" altLang="zh-TW" dirty="0"/>
              <a:t>Advantages of Distributed System over Centralized System(SIRI)</a:t>
            </a:r>
            <a:endParaRPr lang="en-US" dirty="0"/>
          </a:p>
        </p:txBody>
      </p:sp>
      <p:sp>
        <p:nvSpPr>
          <p:cNvPr id="4" name="Content Placeholder 2"/>
          <p:cNvSpPr>
            <a:spLocks noGrp="1"/>
          </p:cNvSpPr>
          <p:nvPr>
            <p:ph type="body" idx="1"/>
          </p:nvPr>
        </p:nvSpPr>
        <p:spPr>
          <a:xfrm>
            <a:off x="565677" y="1300953"/>
            <a:ext cx="7688700" cy="2261100"/>
          </a:xfrm>
        </p:spPr>
        <p:txBody>
          <a:bodyPr>
            <a:noAutofit/>
          </a:bodyPr>
          <a:lstStyle/>
          <a:p>
            <a:pPr marL="514350" indent="-514350"/>
            <a:r>
              <a:rPr lang="en-US" sz="1800" b="1" dirty="0" smtClean="0">
                <a:solidFill>
                  <a:schemeClr val="bg2"/>
                </a:solidFill>
                <a:latin typeface="Times New Roman" panose="02020603050405020304" pitchFamily="18" charset="0"/>
                <a:cs typeface="Times New Roman" panose="02020603050405020304" pitchFamily="18" charset="0"/>
              </a:rPr>
              <a:t>Speed -</a:t>
            </a:r>
            <a:r>
              <a:rPr lang="en-US" sz="1800" dirty="0" smtClean="0">
                <a:solidFill>
                  <a:schemeClr val="bg2"/>
                </a:solidFill>
                <a:latin typeface="Times New Roman" panose="02020603050405020304" pitchFamily="18" charset="0"/>
                <a:cs typeface="Times New Roman" panose="02020603050405020304" pitchFamily="18" charset="0"/>
              </a:rPr>
              <a:t> When used to implement parallel processing where only goal is to </a:t>
            </a:r>
            <a:r>
              <a:rPr lang="en-US" sz="1800" dirty="0" smtClean="0">
                <a:solidFill>
                  <a:schemeClr val="bg2"/>
                </a:solidFill>
                <a:latin typeface="Times New Roman" panose="02020603050405020304" pitchFamily="18" charset="0"/>
                <a:cs typeface="Times New Roman" panose="02020603050405020304" pitchFamily="18" charset="0"/>
              </a:rPr>
              <a:t>achieve maximum </a:t>
            </a:r>
            <a:r>
              <a:rPr lang="en-US" sz="1800" dirty="0" smtClean="0">
                <a:solidFill>
                  <a:schemeClr val="bg2"/>
                </a:solidFill>
                <a:latin typeface="Times New Roman" panose="02020603050405020304" pitchFamily="18" charset="0"/>
                <a:cs typeface="Times New Roman" panose="02020603050405020304" pitchFamily="18" charset="0"/>
              </a:rPr>
              <a:t>speed on a single problem, distributed systems can achieve very high </a:t>
            </a:r>
            <a:r>
              <a:rPr lang="en-US" sz="1800" dirty="0" smtClean="0">
                <a:solidFill>
                  <a:schemeClr val="bg2"/>
                </a:solidFill>
                <a:latin typeface="Times New Roman" panose="02020603050405020304" pitchFamily="18" charset="0"/>
                <a:cs typeface="Times New Roman" panose="02020603050405020304" pitchFamily="18" charset="0"/>
              </a:rPr>
              <a:t>speed as compared </a:t>
            </a:r>
            <a:r>
              <a:rPr lang="en-US" sz="1800" dirty="0" smtClean="0">
                <a:solidFill>
                  <a:schemeClr val="bg2"/>
                </a:solidFill>
                <a:latin typeface="Times New Roman" panose="02020603050405020304" pitchFamily="18" charset="0"/>
                <a:cs typeface="Times New Roman" panose="02020603050405020304" pitchFamily="18" charset="0"/>
              </a:rPr>
              <a:t>to the centralized ones.</a:t>
            </a:r>
            <a:endParaRPr lang="en-US" sz="1800" dirty="0" smtClean="0">
              <a:solidFill>
                <a:schemeClr val="bg2"/>
              </a:solidFill>
              <a:latin typeface="Times New Roman" panose="02020603050405020304" pitchFamily="18" charset="0"/>
              <a:cs typeface="Times New Roman" panose="02020603050405020304" pitchFamily="18" charset="0"/>
            </a:endParaRPr>
          </a:p>
          <a:p>
            <a:pPr marL="514350" indent="-514350" algn="just"/>
            <a:endParaRPr lang="en-US" sz="1800" dirty="0" smtClean="0">
              <a:solidFill>
                <a:schemeClr val="bg2"/>
              </a:solidFill>
              <a:latin typeface="Times New Roman" panose="02020603050405020304" pitchFamily="18" charset="0"/>
              <a:cs typeface="Times New Roman" panose="02020603050405020304" pitchFamily="18" charset="0"/>
            </a:endParaRPr>
          </a:p>
          <a:p>
            <a:pPr marL="514350" indent="-514350"/>
            <a:r>
              <a:rPr lang="en-US" sz="1800" b="1" dirty="0" smtClean="0">
                <a:solidFill>
                  <a:schemeClr val="bg2"/>
                </a:solidFill>
                <a:latin typeface="Times New Roman" panose="02020603050405020304" pitchFamily="18" charset="0"/>
                <a:cs typeface="Times New Roman" panose="02020603050405020304" pitchFamily="18" charset="0"/>
              </a:rPr>
              <a:t> Inherent Distribution-</a:t>
            </a:r>
            <a:r>
              <a:rPr lang="en-US" sz="1800" dirty="0" smtClean="0">
                <a:solidFill>
                  <a:schemeClr val="bg2"/>
                </a:solidFill>
                <a:latin typeface="Times New Roman" panose="02020603050405020304" pitchFamily="18" charset="0"/>
                <a:cs typeface="Times New Roman" panose="02020603050405020304" pitchFamily="18" charset="0"/>
              </a:rPr>
              <a:t> Another reason for building a distributed system is that </a:t>
            </a:r>
            <a:r>
              <a:rPr lang="en-US" sz="1800" dirty="0" smtClean="0">
                <a:solidFill>
                  <a:schemeClr val="bg2"/>
                </a:solidFill>
                <a:latin typeface="Times New Roman" panose="02020603050405020304" pitchFamily="18" charset="0"/>
                <a:cs typeface="Times New Roman" panose="02020603050405020304" pitchFamily="18" charset="0"/>
              </a:rPr>
              <a:t>some applications </a:t>
            </a:r>
            <a:r>
              <a:rPr lang="en-US" sz="1800" dirty="0" smtClean="0">
                <a:solidFill>
                  <a:schemeClr val="bg2"/>
                </a:solidFill>
                <a:latin typeface="Times New Roman" panose="02020603050405020304" pitchFamily="18" charset="0"/>
                <a:cs typeface="Times New Roman" panose="02020603050405020304" pitchFamily="18" charset="0"/>
              </a:rPr>
              <a:t>are inherently distributed. Banking, Airline reservation etc. are examples </a:t>
            </a:r>
            <a:r>
              <a:rPr lang="en-US" sz="1800" dirty="0" smtClean="0">
                <a:solidFill>
                  <a:schemeClr val="bg2"/>
                </a:solidFill>
                <a:latin typeface="Times New Roman" panose="02020603050405020304" pitchFamily="18" charset="0"/>
                <a:cs typeface="Times New Roman" panose="02020603050405020304" pitchFamily="18" charset="0"/>
              </a:rPr>
              <a:t>of the applications </a:t>
            </a:r>
            <a:r>
              <a:rPr lang="en-US" sz="1800" dirty="0" smtClean="0">
                <a:solidFill>
                  <a:schemeClr val="bg2"/>
                </a:solidFill>
                <a:latin typeface="Times New Roman" panose="02020603050405020304" pitchFamily="18" charset="0"/>
                <a:cs typeface="Times New Roman" panose="02020603050405020304" pitchFamily="18" charset="0"/>
              </a:rPr>
              <a:t>that are inherently distributed . When all the branches of a bank are </a:t>
            </a:r>
            <a:r>
              <a:rPr lang="en-US" sz="1800" dirty="0" smtClean="0">
                <a:solidFill>
                  <a:schemeClr val="bg2"/>
                </a:solidFill>
                <a:latin typeface="Times New Roman" panose="02020603050405020304" pitchFamily="18" charset="0"/>
                <a:cs typeface="Times New Roman" panose="02020603050405020304" pitchFamily="18" charset="0"/>
              </a:rPr>
              <a:t>connected, we </a:t>
            </a:r>
            <a:r>
              <a:rPr lang="en-US" sz="1800" dirty="0" smtClean="0">
                <a:solidFill>
                  <a:schemeClr val="bg2"/>
                </a:solidFill>
                <a:latin typeface="Times New Roman" panose="02020603050405020304" pitchFamily="18" charset="0"/>
                <a:cs typeface="Times New Roman" panose="02020603050405020304" pitchFamily="18" charset="0"/>
              </a:rPr>
              <a:t>have a commercial distributed system.</a:t>
            </a:r>
            <a:endParaRPr lang="en-US" sz="1800" dirty="0" smtClean="0">
              <a:solidFill>
                <a:schemeClr val="bg2"/>
              </a:solidFill>
              <a:latin typeface="Times New Roman" panose="02020603050405020304" pitchFamily="18" charset="0"/>
              <a:cs typeface="Times New Roman" panose="02020603050405020304" pitchFamily="18" charset="0"/>
            </a:endParaRPr>
          </a:p>
          <a:p>
            <a:endParaRPr lang="en-US" sz="1800" dirty="0">
              <a:solidFill>
                <a:schemeClr val="bg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506" y="513432"/>
            <a:ext cx="7688700" cy="535200"/>
          </a:xfrm>
        </p:spPr>
        <p:txBody>
          <a:bodyPr>
            <a:normAutofit fontScale="90000"/>
          </a:bodyPr>
          <a:lstStyle/>
          <a:p>
            <a:r>
              <a:rPr lang="en-US" altLang="zh-TW" dirty="0" err="1"/>
              <a:t>Contd</a:t>
            </a:r>
            <a:r>
              <a:rPr lang="en-US" altLang="zh-TW" dirty="0"/>
              <a:t> .</a:t>
            </a:r>
            <a:endParaRPr lang="en-US" dirty="0"/>
          </a:p>
        </p:txBody>
      </p:sp>
      <p:sp>
        <p:nvSpPr>
          <p:cNvPr id="4" name="Content Placeholder 2"/>
          <p:cNvSpPr>
            <a:spLocks noGrp="1"/>
          </p:cNvSpPr>
          <p:nvPr>
            <p:ph type="body" idx="1"/>
          </p:nvPr>
        </p:nvSpPr>
        <p:spPr>
          <a:xfrm>
            <a:off x="811336" y="1410135"/>
            <a:ext cx="7688700" cy="2261100"/>
          </a:xfrm>
        </p:spPr>
        <p:txBody>
          <a:bodyPr>
            <a:noAutofit/>
          </a:bodyPr>
          <a:lstStyle/>
          <a:p>
            <a:pPr marL="514350" indent="-514350" algn="just"/>
            <a:r>
              <a:rPr lang="en-US" sz="1800" b="1" dirty="0" smtClean="0">
                <a:solidFill>
                  <a:srgbClr val="FF0000"/>
                </a:solidFill>
              </a:rPr>
              <a:t>Reliability</a:t>
            </a:r>
            <a:r>
              <a:rPr lang="en-US" sz="1800" dirty="0" smtClean="0"/>
              <a:t>- By </a:t>
            </a:r>
            <a:r>
              <a:rPr lang="en-US" sz="1800" dirty="0" smtClean="0">
                <a:solidFill>
                  <a:srgbClr val="00B050"/>
                </a:solidFill>
              </a:rPr>
              <a:t>distributing the workload</a:t>
            </a:r>
            <a:r>
              <a:rPr lang="en-US" sz="1800" dirty="0" smtClean="0"/>
              <a:t> over many machines, a </a:t>
            </a:r>
            <a:r>
              <a:rPr lang="en-US" sz="1800" dirty="0" smtClean="0">
                <a:solidFill>
                  <a:srgbClr val="00B050"/>
                </a:solidFill>
                <a:effectLst>
                  <a:outerShdw blurRad="38100" dist="38100" dir="2700000" algn="tl">
                    <a:srgbClr val="000000">
                      <a:alpha val="43137"/>
                    </a:srgbClr>
                  </a:outerShdw>
                </a:effectLst>
              </a:rPr>
              <a:t>single chip failure will bring down </a:t>
            </a:r>
            <a:r>
              <a:rPr lang="en-US" sz="1800" dirty="0" smtClean="0"/>
              <a:t>at most one machine, leaving the rest intact.  </a:t>
            </a:r>
            <a:endParaRPr lang="en-US" sz="1800" dirty="0" smtClean="0"/>
          </a:p>
          <a:p>
            <a:pPr marL="514350" indent="-514350" algn="just">
              <a:buNone/>
            </a:pPr>
            <a:r>
              <a:rPr lang="en-US" sz="1800" dirty="0" smtClean="0"/>
              <a:t>	For critical applications, such as </a:t>
            </a:r>
            <a:r>
              <a:rPr lang="en-US" sz="1800" dirty="0" smtClean="0">
                <a:solidFill>
                  <a:srgbClr val="00B0F0"/>
                </a:solidFill>
              </a:rPr>
              <a:t>control of nuclear reactors or aircraft</a:t>
            </a:r>
            <a:r>
              <a:rPr lang="en-US" sz="1800" dirty="0" smtClean="0"/>
              <a:t>, using a distributed system to achieve high reliability may be a dominant consideration</a:t>
            </a:r>
            <a:endParaRPr lang="en-US" sz="1800" dirty="0" smtClean="0"/>
          </a:p>
          <a:p>
            <a:pPr marL="514350" indent="-514350" algn="just"/>
            <a:r>
              <a:rPr lang="en-US" sz="2000" b="1" dirty="0" smtClean="0">
                <a:solidFill>
                  <a:srgbClr val="FF0000"/>
                </a:solidFill>
              </a:rPr>
              <a:t>Incremental Growth</a:t>
            </a:r>
            <a:r>
              <a:rPr lang="en-US" sz="2000" dirty="0" smtClean="0">
                <a:solidFill>
                  <a:srgbClr val="FF0000"/>
                </a:solidFill>
              </a:rPr>
              <a:t>- </a:t>
            </a:r>
            <a:r>
              <a:rPr lang="en-US" sz="2000" dirty="0" smtClean="0"/>
              <a:t>Often a company will buy a mainframe with </a:t>
            </a:r>
            <a:r>
              <a:rPr lang="en-US" sz="2000" dirty="0" smtClean="0">
                <a:solidFill>
                  <a:srgbClr val="00B0F0"/>
                </a:solidFill>
              </a:rPr>
              <a:t>the intention of doing all its work on it. </a:t>
            </a:r>
            <a:endParaRPr lang="en-US" sz="2000" dirty="0" smtClean="0">
              <a:solidFill>
                <a:srgbClr val="00B0F0"/>
              </a:solidFill>
            </a:endParaRPr>
          </a:p>
          <a:p>
            <a:pPr marL="514350" indent="-514350" algn="just">
              <a:buNone/>
            </a:pPr>
            <a:r>
              <a:rPr lang="en-US" sz="2000" dirty="0" smtClean="0"/>
              <a:t>       If the company prospers and the workload grows, at a certain point the </a:t>
            </a:r>
            <a:r>
              <a:rPr lang="en-US" sz="2000" dirty="0" smtClean="0">
                <a:solidFill>
                  <a:srgbClr val="00B050"/>
                </a:solidFill>
              </a:rPr>
              <a:t>mainframe will no longer be adequate. </a:t>
            </a:r>
            <a:endParaRPr lang="en-US" sz="2000" dirty="0" smtClean="0">
              <a:solidFill>
                <a:srgbClr val="00B050"/>
              </a:solidFill>
            </a:endParaRPr>
          </a:p>
          <a:p>
            <a:pPr marL="514350" indent="-514350" algn="just">
              <a:buNone/>
            </a:pPr>
            <a:endParaRPr lang="en-US" sz="1800" dirty="0" smtClean="0">
              <a:solidFill>
                <a:srgbClr val="00B050"/>
              </a:solidFill>
            </a:endParaRPr>
          </a:p>
          <a:p>
            <a:pPr marL="514350" indent="-514350" algn="just"/>
            <a:endParaRPr lang="en-US" sz="900" dirty="0" smtClean="0"/>
          </a:p>
          <a:p>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450" y="568023"/>
            <a:ext cx="7688700" cy="535200"/>
          </a:xfrm>
        </p:spPr>
        <p:txBody>
          <a:bodyPr>
            <a:normAutofit fontScale="90000"/>
          </a:bodyPr>
          <a:lstStyle/>
          <a:p>
            <a:r>
              <a:rPr lang="en-US" altLang="zh-TW" dirty="0"/>
              <a:t>Disadvantages of Distributed System</a:t>
            </a:r>
            <a:endParaRPr lang="en-US" dirty="0"/>
          </a:p>
        </p:txBody>
      </p:sp>
      <p:sp>
        <p:nvSpPr>
          <p:cNvPr id="4" name="Content Placeholder 2"/>
          <p:cNvSpPr>
            <a:spLocks noGrp="1"/>
          </p:cNvSpPr>
          <p:nvPr>
            <p:ph type="body" idx="1"/>
          </p:nvPr>
        </p:nvSpPr>
        <p:spPr>
          <a:xfrm>
            <a:off x="824983" y="1451078"/>
            <a:ext cx="8018765" cy="2261100"/>
          </a:xfrm>
        </p:spPr>
        <p:txBody>
          <a:bodyPr>
            <a:noAutofit/>
          </a:bodyPr>
          <a:lstStyle/>
          <a:p>
            <a:r>
              <a:rPr lang="en-US" sz="2400" dirty="0" smtClean="0">
                <a:solidFill>
                  <a:srgbClr val="FF0000"/>
                </a:solidFill>
              </a:rPr>
              <a:t>Software</a:t>
            </a:r>
            <a:r>
              <a:rPr lang="en-US" sz="2400" dirty="0" smtClean="0"/>
              <a:t>: difficult to develop software for distributed systems </a:t>
            </a:r>
            <a:endParaRPr lang="en-US" sz="2400" dirty="0" smtClean="0"/>
          </a:p>
          <a:p>
            <a:r>
              <a:rPr lang="en-US" sz="2400" dirty="0" smtClean="0">
                <a:solidFill>
                  <a:srgbClr val="FF0000"/>
                </a:solidFill>
              </a:rPr>
              <a:t>Control :</a:t>
            </a:r>
            <a:r>
              <a:rPr lang="en-US" sz="2400" dirty="0" smtClean="0"/>
              <a:t>Distribution of control</a:t>
            </a:r>
            <a:endParaRPr lang="en-US" sz="2400" dirty="0" smtClean="0"/>
          </a:p>
          <a:p>
            <a:r>
              <a:rPr lang="en-US" sz="2400" dirty="0" smtClean="0">
                <a:solidFill>
                  <a:srgbClr val="FF0000"/>
                </a:solidFill>
              </a:rPr>
              <a:t>Network: </a:t>
            </a:r>
            <a:r>
              <a:rPr lang="en-US" sz="2400" dirty="0" smtClean="0"/>
              <a:t>saturation, </a:t>
            </a:r>
            <a:r>
              <a:rPr lang="en-US" sz="2400" dirty="0" err="1" smtClean="0"/>
              <a:t>lossy</a:t>
            </a:r>
            <a:r>
              <a:rPr lang="en-US" sz="2400" dirty="0" smtClean="0"/>
              <a:t> transmissions</a:t>
            </a:r>
            <a:endParaRPr lang="en-US" sz="2400" dirty="0" smtClean="0"/>
          </a:p>
          <a:p>
            <a:r>
              <a:rPr lang="en-US" sz="2400" dirty="0" smtClean="0">
                <a:solidFill>
                  <a:srgbClr val="FF0000"/>
                </a:solidFill>
              </a:rPr>
              <a:t>Security:</a:t>
            </a:r>
            <a:r>
              <a:rPr lang="en-US" sz="2400" dirty="0" smtClean="0"/>
              <a:t> easy access also applies to secret data</a:t>
            </a:r>
            <a:endParaRPr lang="en-US" sz="2400" dirty="0" smtClean="0"/>
          </a:p>
          <a:p>
            <a:r>
              <a:rPr lang="en-US" sz="2400" dirty="0" smtClean="0"/>
              <a:t>Hard to detect faults</a:t>
            </a:r>
            <a:endParaRPr lang="en-US" sz="2400" dirty="0" smtClean="0"/>
          </a:p>
          <a:p>
            <a:r>
              <a:rPr lang="en-US" sz="2400" dirty="0" smtClean="0"/>
              <a:t>Administration issues</a:t>
            </a:r>
            <a:endParaRPr lang="en-US" sz="2400" dirty="0" smtClean="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405" y="527080"/>
            <a:ext cx="7688700" cy="535200"/>
          </a:xfrm>
        </p:spPr>
        <p:txBody>
          <a:bodyPr>
            <a:normAutofit fontScale="90000"/>
          </a:bodyPr>
          <a:lstStyle/>
          <a:p>
            <a:r>
              <a:rPr lang="en-GB" dirty="0"/>
              <a:t>What is Cluster Computing?</a:t>
            </a:r>
            <a:endParaRPr lang="en-US" dirty="0"/>
          </a:p>
        </p:txBody>
      </p:sp>
      <p:sp>
        <p:nvSpPr>
          <p:cNvPr id="4" name="Subtitle 2"/>
          <p:cNvSpPr>
            <a:spLocks noGrp="1"/>
          </p:cNvSpPr>
          <p:nvPr>
            <p:ph type="body" idx="1"/>
          </p:nvPr>
        </p:nvSpPr>
        <p:spPr>
          <a:xfrm>
            <a:off x="747936" y="1150824"/>
            <a:ext cx="8168890" cy="2261100"/>
          </a:xfrm>
        </p:spPr>
        <p:txBody>
          <a:bodyPr>
            <a:noAutofit/>
          </a:bodyPr>
          <a:lstStyle/>
          <a:p>
            <a:pPr marL="0" lvl="1" algn="just">
              <a:buFont typeface="Arial" panose="020B0604020202020204" pitchFamily="34" charset="0"/>
              <a:buChar char="•"/>
            </a:pPr>
            <a:r>
              <a:rPr lang="en-US" sz="2000" dirty="0" smtClean="0">
                <a:solidFill>
                  <a:schemeClr val="tx1"/>
                </a:solidFill>
              </a:rPr>
              <a:t>A </a:t>
            </a:r>
            <a:r>
              <a:rPr lang="en-CA" sz="1600" dirty="0" smtClean="0">
                <a:solidFill>
                  <a:schemeClr val="tx1"/>
                </a:solidFill>
              </a:rPr>
              <a:t> </a:t>
            </a:r>
            <a:r>
              <a:rPr lang="en-CA" sz="1600" b="1" dirty="0" smtClean="0">
                <a:solidFill>
                  <a:schemeClr val="tx1"/>
                </a:solidFill>
              </a:rPr>
              <a:t>computer cluster</a:t>
            </a:r>
            <a:r>
              <a:rPr lang="en-CA" sz="1600" dirty="0" smtClean="0">
                <a:solidFill>
                  <a:schemeClr val="tx1"/>
                </a:solidFill>
              </a:rPr>
              <a:t> is a </a:t>
            </a:r>
            <a:r>
              <a:rPr lang="en-CA" sz="1600" b="1" dirty="0" smtClean="0">
                <a:solidFill>
                  <a:srgbClr val="FF0000"/>
                </a:solidFill>
              </a:rPr>
              <a:t>group of linked computers</a:t>
            </a:r>
            <a:r>
              <a:rPr lang="en-CA" sz="1600" dirty="0" smtClean="0">
                <a:solidFill>
                  <a:schemeClr val="tx1"/>
                </a:solidFill>
              </a:rPr>
              <a:t>, </a:t>
            </a:r>
            <a:r>
              <a:rPr lang="en-CA" sz="1600" b="1" dirty="0" smtClean="0">
                <a:solidFill>
                  <a:srgbClr val="00B050"/>
                </a:solidFill>
              </a:rPr>
              <a:t>working together </a:t>
            </a:r>
            <a:r>
              <a:rPr lang="en-CA" sz="1600" dirty="0" smtClean="0">
                <a:solidFill>
                  <a:schemeClr val="tx1"/>
                </a:solidFill>
              </a:rPr>
              <a:t>closely so that in many respects they form a single computer. </a:t>
            </a:r>
            <a:endParaRPr lang="en-CA" sz="1600" dirty="0" smtClean="0">
              <a:solidFill>
                <a:schemeClr val="tx1"/>
              </a:solidFill>
            </a:endParaRPr>
          </a:p>
          <a:p>
            <a:pPr marL="0" lvl="1" algn="just">
              <a:buFont typeface="Arial" panose="020B0604020202020204" pitchFamily="34" charset="0"/>
              <a:buChar char="•"/>
            </a:pPr>
            <a:r>
              <a:rPr lang="en-CA" sz="1600" dirty="0" smtClean="0">
                <a:solidFill>
                  <a:schemeClr val="tx1"/>
                </a:solidFill>
              </a:rPr>
              <a:t>The components of a cluster are commonly, but not always, </a:t>
            </a:r>
            <a:r>
              <a:rPr lang="en-CA" sz="1600" dirty="0" smtClean="0">
                <a:solidFill>
                  <a:srgbClr val="FF0000"/>
                </a:solidFill>
              </a:rPr>
              <a:t>connected</a:t>
            </a:r>
            <a:r>
              <a:rPr lang="en-CA" sz="1600" dirty="0" smtClean="0">
                <a:solidFill>
                  <a:schemeClr val="tx1"/>
                </a:solidFill>
              </a:rPr>
              <a:t> to each other through </a:t>
            </a:r>
            <a:r>
              <a:rPr lang="en-CA" sz="1600" dirty="0" smtClean="0">
                <a:solidFill>
                  <a:srgbClr val="FF0000"/>
                </a:solidFill>
              </a:rPr>
              <a:t>fast local area networks. </a:t>
            </a:r>
            <a:endParaRPr lang="en-CA" sz="1600" dirty="0" smtClean="0">
              <a:solidFill>
                <a:srgbClr val="FF0000"/>
              </a:solidFill>
            </a:endParaRPr>
          </a:p>
          <a:p>
            <a:pPr marL="0" lvl="1" algn="just">
              <a:buFont typeface="Arial" panose="020B0604020202020204" pitchFamily="34" charset="0"/>
              <a:buChar char="•"/>
            </a:pPr>
            <a:r>
              <a:rPr lang="en-CA" sz="1600" dirty="0" smtClean="0">
                <a:solidFill>
                  <a:schemeClr val="tx1"/>
                </a:solidFill>
              </a:rPr>
              <a:t>Clusters are usually deployed to </a:t>
            </a:r>
            <a:r>
              <a:rPr lang="en-CA" sz="1600" dirty="0" smtClean="0">
                <a:solidFill>
                  <a:srgbClr val="FF0000"/>
                </a:solidFill>
              </a:rPr>
              <a:t>improve </a:t>
            </a:r>
            <a:r>
              <a:rPr lang="en-CA" sz="1600" b="1" dirty="0" smtClean="0">
                <a:solidFill>
                  <a:srgbClr val="00B050"/>
                </a:solidFill>
              </a:rPr>
              <a:t>performance and/or availability </a:t>
            </a:r>
            <a:r>
              <a:rPr lang="en-CA" sz="1600" dirty="0" smtClean="0">
                <a:solidFill>
                  <a:schemeClr val="tx1"/>
                </a:solidFill>
              </a:rPr>
              <a:t>over that provided by a single computer, while typically being </a:t>
            </a:r>
            <a:r>
              <a:rPr lang="en-CA" sz="1600" b="1" dirty="0" smtClean="0">
                <a:solidFill>
                  <a:srgbClr val="00B050"/>
                </a:solidFill>
              </a:rPr>
              <a:t>much more cost-effective </a:t>
            </a:r>
            <a:r>
              <a:rPr lang="en-CA" sz="1600" dirty="0" smtClean="0">
                <a:solidFill>
                  <a:schemeClr val="tx1"/>
                </a:solidFill>
              </a:rPr>
              <a:t>than single computers of </a:t>
            </a:r>
            <a:r>
              <a:rPr lang="en-CA" sz="1600" b="1" dirty="0" smtClean="0">
                <a:solidFill>
                  <a:srgbClr val="00B050"/>
                </a:solidFill>
              </a:rPr>
              <a:t>comparable speed.</a:t>
            </a:r>
            <a:endParaRPr lang="en-US" sz="1600" b="1" dirty="0" smtClean="0">
              <a:solidFill>
                <a:srgbClr val="00B050"/>
              </a:solidFill>
            </a:endParaRPr>
          </a:p>
          <a:p>
            <a:pPr algn="l">
              <a:buFont typeface="Arial" panose="020B0604020202020204" pitchFamily="34" charset="0"/>
              <a:buChar char="•"/>
            </a:pPr>
            <a:endParaRPr lang="en-US" sz="2000" dirty="0" smtClean="0">
              <a:solidFill>
                <a:schemeClr val="tx1"/>
              </a:solidFill>
            </a:endParaRPr>
          </a:p>
          <a:p>
            <a:pPr algn="l">
              <a:buFont typeface="Arial" panose="020B0604020202020204" pitchFamily="34" charset="0"/>
              <a:buChar char="•"/>
            </a:pPr>
            <a:endParaRPr lang="en-US" sz="2000" dirty="0" smtClean="0">
              <a:solidFill>
                <a:schemeClr val="tx1"/>
              </a:solidFill>
            </a:endParaRPr>
          </a:p>
          <a:p>
            <a:pPr lvl="1" algn="l">
              <a:buFont typeface="Arial" panose="020B0604020202020204" pitchFamily="34" charset="0"/>
              <a:buChar char="•"/>
            </a:pPr>
            <a:endParaRPr lang="en-US" sz="900" dirty="0"/>
          </a:p>
        </p:txBody>
      </p:sp>
      <p:grpSp>
        <p:nvGrpSpPr>
          <p:cNvPr id="39" name="Group 37"/>
          <p:cNvGrpSpPr/>
          <p:nvPr/>
        </p:nvGrpSpPr>
        <p:grpSpPr bwMode="auto">
          <a:xfrm>
            <a:off x="448322" y="3427414"/>
            <a:ext cx="4355938" cy="1650355"/>
            <a:chOff x="3733800" y="3478213"/>
            <a:chExt cx="5181600" cy="3303587"/>
          </a:xfrm>
        </p:grpSpPr>
        <p:sp>
          <p:nvSpPr>
            <p:cNvPr id="40" name="Text Box 56"/>
            <p:cNvSpPr txBox="1">
              <a:spLocks noChangeArrowheads="1"/>
            </p:cNvSpPr>
            <p:nvPr/>
          </p:nvSpPr>
          <p:spPr bwMode="auto">
            <a:xfrm>
              <a:off x="4054379" y="5842597"/>
              <a:ext cx="710948" cy="347900"/>
            </a:xfrm>
            <a:prstGeom prst="rect">
              <a:avLst/>
            </a:prstGeom>
            <a:solidFill>
              <a:srgbClr val="F07F09"/>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rgbClr val="002E00"/>
                  </a:solidFill>
                  <a:effectLst/>
                  <a:uLnTx/>
                  <a:uFillTx/>
                  <a:ea typeface="幼圆" pitchFamily="49" charset="-122"/>
                  <a:cs typeface="+mn-cs"/>
                </a:rPr>
                <a:t>CPU</a:t>
              </a:r>
              <a:endParaRPr kumimoji="0" lang="en-US" altLang="zh-CN" sz="1400" b="1" i="0" u="none" strike="noStrike" kern="0" cap="none" spc="0" normalizeH="0" baseline="0" noProof="0" dirty="0">
                <a:ln>
                  <a:noFill/>
                </a:ln>
                <a:solidFill>
                  <a:srgbClr val="002E00"/>
                </a:solidFill>
                <a:effectLst/>
                <a:uLnTx/>
                <a:uFillTx/>
                <a:ea typeface="幼圆" pitchFamily="49" charset="-122"/>
                <a:cs typeface="+mn-cs"/>
              </a:endParaRPr>
            </a:p>
          </p:txBody>
        </p:sp>
        <p:sp>
          <p:nvSpPr>
            <p:cNvPr id="41" name="Text Box 57"/>
            <p:cNvSpPr txBox="1">
              <a:spLocks noChangeArrowheads="1"/>
            </p:cNvSpPr>
            <p:nvPr/>
          </p:nvSpPr>
          <p:spPr bwMode="auto">
            <a:xfrm>
              <a:off x="5348642" y="5842597"/>
              <a:ext cx="710949" cy="347900"/>
            </a:xfrm>
            <a:prstGeom prst="rect">
              <a:avLst/>
            </a:prstGeom>
            <a:solidFill>
              <a:srgbClr val="F07F09"/>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rgbClr val="002E00"/>
                  </a:solidFill>
                  <a:effectLst/>
                  <a:uLnTx/>
                  <a:uFillTx/>
                  <a:ea typeface="幼圆" pitchFamily="49" charset="-122"/>
                  <a:cs typeface="+mn-cs"/>
                </a:rPr>
                <a:t>CPU</a:t>
              </a:r>
              <a:endParaRPr kumimoji="0" lang="en-US" altLang="zh-CN" sz="1400" b="1" i="0" u="none" strike="noStrike" kern="0" cap="none" spc="0" normalizeH="0" baseline="0" noProof="0" dirty="0">
                <a:ln>
                  <a:noFill/>
                </a:ln>
                <a:solidFill>
                  <a:srgbClr val="002E00"/>
                </a:solidFill>
                <a:effectLst/>
                <a:uLnTx/>
                <a:uFillTx/>
                <a:ea typeface="幼圆" pitchFamily="49" charset="-122"/>
                <a:cs typeface="+mn-cs"/>
              </a:endParaRPr>
            </a:p>
          </p:txBody>
        </p:sp>
        <p:sp>
          <p:nvSpPr>
            <p:cNvPr id="42" name="Text Box 58"/>
            <p:cNvSpPr txBox="1">
              <a:spLocks noChangeArrowheads="1"/>
            </p:cNvSpPr>
            <p:nvPr/>
          </p:nvSpPr>
          <p:spPr bwMode="auto">
            <a:xfrm>
              <a:off x="8045903" y="5842597"/>
              <a:ext cx="710948" cy="347900"/>
            </a:xfrm>
            <a:prstGeom prst="rect">
              <a:avLst/>
            </a:prstGeom>
            <a:solidFill>
              <a:srgbClr val="F07F09"/>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rgbClr val="002E00"/>
                  </a:solidFill>
                  <a:effectLst/>
                  <a:uLnTx/>
                  <a:uFillTx/>
                  <a:ea typeface="幼圆" pitchFamily="49" charset="-122"/>
                  <a:cs typeface="+mn-cs"/>
                </a:rPr>
                <a:t>CPU</a:t>
              </a:r>
              <a:endParaRPr kumimoji="0" lang="en-US" altLang="zh-CN" sz="1400" b="1" i="0" u="none" strike="noStrike" kern="0" cap="none" spc="0" normalizeH="0" baseline="0" noProof="0" dirty="0">
                <a:ln>
                  <a:noFill/>
                </a:ln>
                <a:solidFill>
                  <a:srgbClr val="002E00"/>
                </a:solidFill>
                <a:effectLst/>
                <a:uLnTx/>
                <a:uFillTx/>
                <a:ea typeface="幼圆" pitchFamily="49" charset="-122"/>
                <a:cs typeface="+mn-cs"/>
              </a:endParaRPr>
            </a:p>
          </p:txBody>
        </p:sp>
        <p:sp>
          <p:nvSpPr>
            <p:cNvPr id="43" name="Text Box 59"/>
            <p:cNvSpPr txBox="1">
              <a:spLocks noChangeArrowheads="1"/>
            </p:cNvSpPr>
            <p:nvPr/>
          </p:nvSpPr>
          <p:spPr bwMode="auto">
            <a:xfrm>
              <a:off x="6613289" y="5860764"/>
              <a:ext cx="852971" cy="347900"/>
            </a:xfrm>
            <a:prstGeom prst="rect">
              <a:avLst/>
            </a:prstGeom>
            <a:solidFill>
              <a:srgbClr val="F07F09"/>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2E00"/>
                  </a:solidFill>
                  <a:effectLst/>
                  <a:uLnTx/>
                  <a:uFillTx/>
                  <a:ea typeface="幼圆"/>
                  <a:cs typeface="幼圆"/>
                </a:rPr>
                <a:t>…</a:t>
              </a:r>
              <a:endParaRPr kumimoji="0" lang="en-US" altLang="zh-CN" sz="2000" b="1" i="0" u="none" strike="noStrike" kern="0" cap="none" spc="0" normalizeH="0" baseline="0" noProof="0">
                <a:ln>
                  <a:noFill/>
                </a:ln>
                <a:solidFill>
                  <a:srgbClr val="002E00"/>
                </a:solidFill>
                <a:effectLst/>
                <a:uLnTx/>
                <a:uFillTx/>
                <a:ea typeface="幼圆"/>
                <a:cs typeface="幼圆"/>
              </a:endParaRPr>
            </a:p>
          </p:txBody>
        </p:sp>
        <p:sp>
          <p:nvSpPr>
            <p:cNvPr id="44" name="Line 60"/>
            <p:cNvSpPr>
              <a:spLocks noChangeShapeType="1"/>
            </p:cNvSpPr>
            <p:nvPr/>
          </p:nvSpPr>
          <p:spPr bwMode="auto">
            <a:xfrm>
              <a:off x="-12192" y="5391100"/>
              <a:ext cx="0" cy="384013"/>
            </a:xfrm>
            <a:prstGeom prst="line">
              <a:avLst/>
            </a:prstGeom>
            <a:solidFill>
              <a:srgbClr val="F07F09"/>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2E00"/>
                </a:solidFill>
                <a:effectLst/>
                <a:uLnTx/>
                <a:uFillTx/>
                <a:latin typeface="Century Schoolbook" panose="02040604050505020304" pitchFamily="18" charset="0"/>
              </a:endParaRPr>
            </a:p>
          </p:txBody>
        </p:sp>
        <p:sp>
          <p:nvSpPr>
            <p:cNvPr id="45" name="Line 61"/>
            <p:cNvSpPr>
              <a:spLocks noChangeShapeType="1"/>
            </p:cNvSpPr>
            <p:nvPr/>
          </p:nvSpPr>
          <p:spPr bwMode="auto">
            <a:xfrm>
              <a:off x="-12192" y="5391100"/>
              <a:ext cx="0" cy="384013"/>
            </a:xfrm>
            <a:prstGeom prst="line">
              <a:avLst/>
            </a:prstGeom>
            <a:solidFill>
              <a:srgbClr val="F07F09"/>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2E00"/>
                </a:solidFill>
                <a:effectLst/>
                <a:uLnTx/>
                <a:uFillTx/>
                <a:latin typeface="Century Schoolbook" panose="02040604050505020304" pitchFamily="18" charset="0"/>
              </a:endParaRPr>
            </a:p>
          </p:txBody>
        </p:sp>
        <p:sp>
          <p:nvSpPr>
            <p:cNvPr id="46" name="Line 62"/>
            <p:cNvSpPr>
              <a:spLocks noChangeShapeType="1"/>
            </p:cNvSpPr>
            <p:nvPr/>
          </p:nvSpPr>
          <p:spPr bwMode="auto">
            <a:xfrm>
              <a:off x="-12192" y="5391100"/>
              <a:ext cx="0" cy="384013"/>
            </a:xfrm>
            <a:prstGeom prst="line">
              <a:avLst/>
            </a:prstGeom>
            <a:solidFill>
              <a:srgbClr val="F07F09"/>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2E00"/>
                </a:solidFill>
                <a:effectLst/>
                <a:uLnTx/>
                <a:uFillTx/>
                <a:latin typeface="Century Schoolbook" panose="02040604050505020304" pitchFamily="18" charset="0"/>
              </a:endParaRPr>
            </a:p>
          </p:txBody>
        </p:sp>
        <p:sp>
          <p:nvSpPr>
            <p:cNvPr id="47" name="Text Box 63"/>
            <p:cNvSpPr txBox="1">
              <a:spLocks noChangeArrowheads="1"/>
            </p:cNvSpPr>
            <p:nvPr/>
          </p:nvSpPr>
          <p:spPr bwMode="auto">
            <a:xfrm>
              <a:off x="3733800" y="5105400"/>
              <a:ext cx="5181600" cy="307777"/>
            </a:xfrm>
            <a:prstGeom prst="rect">
              <a:avLst/>
            </a:prstGeom>
            <a:solidFill>
              <a:srgbClr val="F07F09"/>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rgbClr val="002E00"/>
                  </a:solidFill>
                  <a:effectLst/>
                  <a:uLnTx/>
                  <a:uFillTx/>
                  <a:ea typeface="幼圆" pitchFamily="49" charset="-122"/>
                  <a:cs typeface="+mn-cs"/>
                </a:rPr>
                <a:t> High Speed Local Network </a:t>
              </a:r>
              <a:endParaRPr kumimoji="0" lang="en-US" altLang="zh-CN" sz="1400" b="1" i="0" u="none" strike="noStrike" kern="0" cap="none" spc="0" normalizeH="0" baseline="0" noProof="0" dirty="0">
                <a:ln>
                  <a:noFill/>
                </a:ln>
                <a:solidFill>
                  <a:srgbClr val="002E00"/>
                </a:solidFill>
                <a:effectLst/>
                <a:uLnTx/>
                <a:uFillTx/>
                <a:ea typeface="幼圆" pitchFamily="49" charset="-122"/>
                <a:cs typeface="+mn-cs"/>
              </a:endParaRPr>
            </a:p>
          </p:txBody>
        </p:sp>
        <p:sp>
          <p:nvSpPr>
            <p:cNvPr id="48" name="Line 69"/>
            <p:cNvSpPr>
              <a:spLocks noChangeShapeType="1"/>
            </p:cNvSpPr>
            <p:nvPr/>
          </p:nvSpPr>
          <p:spPr bwMode="auto">
            <a:xfrm>
              <a:off x="-12192" y="4639223"/>
              <a:ext cx="0" cy="385808"/>
            </a:xfrm>
            <a:prstGeom prst="line">
              <a:avLst/>
            </a:prstGeom>
            <a:solidFill>
              <a:srgbClr val="F07F09"/>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2E00"/>
                </a:solidFill>
                <a:effectLst/>
                <a:uLnTx/>
                <a:uFillTx/>
                <a:latin typeface="Century Schoolbook" panose="02040604050505020304" pitchFamily="18" charset="0"/>
              </a:endParaRPr>
            </a:p>
          </p:txBody>
        </p:sp>
        <p:grpSp>
          <p:nvGrpSpPr>
            <p:cNvPr id="49" name="Group 70"/>
            <p:cNvGrpSpPr/>
            <p:nvPr/>
          </p:nvGrpSpPr>
          <p:grpSpPr bwMode="auto">
            <a:xfrm>
              <a:off x="4091148" y="4267192"/>
              <a:ext cx="4512588" cy="771614"/>
              <a:chOff x="1843" y="3216"/>
              <a:chExt cx="149" cy="384"/>
            </a:xfrm>
            <a:solidFill>
              <a:srgbClr val="F07F09"/>
            </a:solidFill>
            <a:scene3d>
              <a:camera prst="orthographicFront">
                <a:rot lat="0" lon="0" rev="0"/>
              </a:camera>
              <a:lightRig rig="balanced" dir="t">
                <a:rot lat="0" lon="0" rev="8700000"/>
              </a:lightRig>
            </a:scene3d>
          </p:grpSpPr>
          <p:sp>
            <p:nvSpPr>
              <p:cNvPr id="70" name="Text Box 71"/>
              <p:cNvSpPr txBox="1">
                <a:spLocks noChangeArrowheads="1"/>
              </p:cNvSpPr>
              <p:nvPr/>
            </p:nvSpPr>
            <p:spPr bwMode="auto">
              <a:xfrm>
                <a:off x="1843" y="3216"/>
                <a:ext cx="149" cy="153"/>
              </a:xfrm>
              <a:prstGeom prst="rect">
                <a:avLst/>
              </a:prstGeom>
              <a:grpFill/>
              <a:ln w="9525">
                <a:noFill/>
                <a:miter lim="800000"/>
              </a:ln>
              <a:effectLst>
                <a:outerShdw blurRad="44450" dist="27940" dir="5400000" algn="ctr">
                  <a:srgbClr val="000000">
                    <a:alpha val="32000"/>
                  </a:srgbClr>
                </a:outerShdw>
              </a:effectLst>
              <a:sp3d>
                <a:bevelT w="190500" h="38100"/>
              </a:sp3d>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rgbClr val="002E00"/>
                    </a:solidFill>
                    <a:effectLst/>
                    <a:uLnTx/>
                    <a:uFillTx/>
                    <a:ea typeface="幼圆" pitchFamily="49" charset="-122"/>
                    <a:cs typeface="+mn-cs"/>
                  </a:rPr>
                  <a:t>Cluster Middle ware </a:t>
                </a:r>
                <a:endParaRPr kumimoji="0" lang="en-US" altLang="zh-CN" sz="1400" b="1" i="0" u="none" strike="noStrike" kern="0" cap="none" spc="0" normalizeH="0" baseline="0" noProof="0" dirty="0">
                  <a:ln>
                    <a:noFill/>
                  </a:ln>
                  <a:solidFill>
                    <a:srgbClr val="002E00"/>
                  </a:solidFill>
                  <a:effectLst/>
                  <a:uLnTx/>
                  <a:uFillTx/>
                  <a:ea typeface="幼圆" pitchFamily="49" charset="-122"/>
                  <a:cs typeface="+mn-cs"/>
                </a:endParaRPr>
              </a:p>
            </p:txBody>
          </p:sp>
          <p:sp>
            <p:nvSpPr>
              <p:cNvPr id="71" name="Line 72"/>
              <p:cNvSpPr>
                <a:spLocks noChangeShapeType="1"/>
              </p:cNvSpPr>
              <p:nvPr/>
            </p:nvSpPr>
            <p:spPr bwMode="auto">
              <a:xfrm>
                <a:off x="1939" y="3408"/>
                <a:ext cx="0" cy="192"/>
              </a:xfrm>
              <a:prstGeom prst="line">
                <a:avLst/>
              </a:prstGeom>
              <a:grpFill/>
              <a:ln w="9525">
                <a:noFill/>
                <a:miter lim="800000"/>
              </a:ln>
              <a:effectLst>
                <a:outerShdw blurRad="44450" dist="27940" dir="5400000" algn="ctr">
                  <a:srgbClr val="000000">
                    <a:alpha val="32000"/>
                  </a:srgbClr>
                </a:outerShdw>
              </a:effectLst>
              <a:sp3d>
                <a:bevelT w="190500" h="38100"/>
              </a:sp3d>
            </p:spPr>
            <p:txBody>
              <a:bodyPr wrap="none"/>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002E00"/>
                  </a:solidFill>
                  <a:effectLst/>
                  <a:uLnTx/>
                  <a:uFillTx/>
                  <a:latin typeface="Calibri" panose="020F0502020204030204"/>
                  <a:cs typeface="+mn-cs"/>
                </a:endParaRPr>
              </a:p>
            </p:txBody>
          </p:sp>
        </p:grpSp>
        <p:sp>
          <p:nvSpPr>
            <p:cNvPr id="50" name="Text Box 73"/>
            <p:cNvSpPr txBox="1">
              <a:spLocks noChangeArrowheads="1"/>
            </p:cNvSpPr>
            <p:nvPr/>
          </p:nvSpPr>
          <p:spPr bwMode="auto">
            <a:xfrm>
              <a:off x="5344966" y="6437265"/>
              <a:ext cx="1955469" cy="344535"/>
            </a:xfrm>
            <a:prstGeom prst="rect">
              <a:avLst/>
            </a:prstGeom>
            <a:solidFill>
              <a:sysClr val="window" lastClr="FFFFFF"/>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rgbClr val="002E00"/>
                  </a:solidFill>
                  <a:effectLst/>
                  <a:uLnTx/>
                  <a:uFillTx/>
                  <a:ea typeface="幼圆" pitchFamily="49" charset="-122"/>
                  <a:cs typeface="+mn-cs"/>
                </a:rPr>
                <a:t>Cluster</a:t>
              </a:r>
              <a:endParaRPr kumimoji="0" lang="en-US" altLang="zh-CN" sz="1400" b="1" i="0" u="none" strike="noStrike" kern="0" cap="none" spc="0" normalizeH="0" baseline="0" noProof="0" dirty="0">
                <a:ln>
                  <a:noFill/>
                </a:ln>
                <a:solidFill>
                  <a:srgbClr val="002E00"/>
                </a:solidFill>
                <a:effectLst/>
                <a:uLnTx/>
                <a:uFillTx/>
                <a:ea typeface="幼圆" pitchFamily="49" charset="-122"/>
                <a:cs typeface="+mn-cs"/>
              </a:endParaRPr>
            </a:p>
          </p:txBody>
        </p:sp>
        <p:cxnSp>
          <p:nvCxnSpPr>
            <p:cNvPr id="51" name="Straight Connector 50"/>
            <p:cNvCxnSpPr/>
            <p:nvPr/>
          </p:nvCxnSpPr>
          <p:spPr>
            <a:xfrm rot="5400000">
              <a:off x="4182874" y="5587502"/>
              <a:ext cx="430669" cy="1976"/>
            </a:xfrm>
            <a:prstGeom prst="line">
              <a:avLst/>
            </a:prstGeom>
            <a:no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52" name="Straight Connector 51"/>
            <p:cNvCxnSpPr/>
            <p:nvPr/>
          </p:nvCxnSpPr>
          <p:spPr>
            <a:xfrm rot="5400000">
              <a:off x="5509718" y="5501369"/>
              <a:ext cx="430669" cy="1976"/>
            </a:xfrm>
            <a:prstGeom prst="line">
              <a:avLst/>
            </a:prstGeom>
            <a:no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53" name="Straight Connector 52"/>
            <p:cNvCxnSpPr/>
            <p:nvPr/>
          </p:nvCxnSpPr>
          <p:spPr>
            <a:xfrm rot="5400000">
              <a:off x="8163406" y="5587502"/>
              <a:ext cx="430669" cy="1976"/>
            </a:xfrm>
            <a:prstGeom prst="line">
              <a:avLst/>
            </a:prstGeom>
            <a:no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54" name="Straight Connector 53"/>
            <p:cNvCxnSpPr/>
            <p:nvPr/>
          </p:nvCxnSpPr>
          <p:spPr>
            <a:xfrm rot="5400000">
              <a:off x="5509718" y="4898432"/>
              <a:ext cx="430669" cy="1976"/>
            </a:xfrm>
            <a:prstGeom prst="line">
              <a:avLst/>
            </a:prstGeom>
            <a:no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55" name="Straight Connector 54"/>
            <p:cNvCxnSpPr/>
            <p:nvPr/>
          </p:nvCxnSpPr>
          <p:spPr>
            <a:xfrm rot="5400000">
              <a:off x="4182874" y="4898432"/>
              <a:ext cx="430669" cy="1976"/>
            </a:xfrm>
            <a:prstGeom prst="line">
              <a:avLst/>
            </a:prstGeom>
            <a:no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56" name="Straight Connector 55"/>
            <p:cNvCxnSpPr/>
            <p:nvPr/>
          </p:nvCxnSpPr>
          <p:spPr>
            <a:xfrm rot="5400000">
              <a:off x="8163406" y="4812299"/>
              <a:ext cx="430669" cy="1976"/>
            </a:xfrm>
            <a:prstGeom prst="line">
              <a:avLst/>
            </a:prstGeom>
            <a:no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57" name="Straight Connector 56"/>
            <p:cNvCxnSpPr/>
            <p:nvPr/>
          </p:nvCxnSpPr>
          <p:spPr>
            <a:xfrm rot="5400000">
              <a:off x="4151313" y="4878387"/>
              <a:ext cx="431800" cy="3175"/>
            </a:xfrm>
            <a:prstGeom prst="line">
              <a:avLst/>
            </a:prstGeom>
            <a:noFill/>
            <a:ln w="28575" cap="flat" cmpd="sng" algn="ctr">
              <a:solidFill>
                <a:srgbClr val="F07F09">
                  <a:shade val="95000"/>
                  <a:satMod val="105000"/>
                </a:srgbClr>
              </a:solidFill>
              <a:prstDash val="solid"/>
            </a:ln>
            <a:effectLst/>
          </p:spPr>
        </p:cxnSp>
        <p:cxnSp>
          <p:nvCxnSpPr>
            <p:cNvPr id="58" name="Straight Connector 57"/>
            <p:cNvCxnSpPr/>
            <p:nvPr/>
          </p:nvCxnSpPr>
          <p:spPr>
            <a:xfrm rot="5400000">
              <a:off x="5476082" y="4879181"/>
              <a:ext cx="431800" cy="1587"/>
            </a:xfrm>
            <a:prstGeom prst="line">
              <a:avLst/>
            </a:prstGeom>
            <a:noFill/>
            <a:ln w="28575" cap="flat" cmpd="sng" algn="ctr">
              <a:solidFill>
                <a:srgbClr val="F07F09">
                  <a:shade val="95000"/>
                  <a:satMod val="105000"/>
                </a:srgbClr>
              </a:solidFill>
              <a:prstDash val="solid"/>
            </a:ln>
            <a:effectLst/>
          </p:spPr>
        </p:cxnSp>
        <p:cxnSp>
          <p:nvCxnSpPr>
            <p:cNvPr id="59" name="Straight Connector 58"/>
            <p:cNvCxnSpPr/>
            <p:nvPr/>
          </p:nvCxnSpPr>
          <p:spPr>
            <a:xfrm rot="5400000">
              <a:off x="8132762" y="4862513"/>
              <a:ext cx="430213" cy="1588"/>
            </a:xfrm>
            <a:prstGeom prst="line">
              <a:avLst/>
            </a:prstGeom>
            <a:noFill/>
            <a:ln w="28575" cap="flat" cmpd="sng" algn="ctr">
              <a:solidFill>
                <a:srgbClr val="F07F09">
                  <a:shade val="95000"/>
                  <a:satMod val="105000"/>
                </a:srgbClr>
              </a:solidFill>
              <a:prstDash val="solid"/>
            </a:ln>
            <a:effectLst/>
          </p:spPr>
        </p:cxnSp>
        <p:cxnSp>
          <p:nvCxnSpPr>
            <p:cNvPr id="60" name="Straight Connector 59"/>
            <p:cNvCxnSpPr/>
            <p:nvPr/>
          </p:nvCxnSpPr>
          <p:spPr>
            <a:xfrm rot="5400000">
              <a:off x="4194969" y="5657056"/>
              <a:ext cx="344488" cy="3175"/>
            </a:xfrm>
            <a:prstGeom prst="line">
              <a:avLst/>
            </a:prstGeom>
            <a:noFill/>
            <a:ln w="28575" cap="flat" cmpd="sng" algn="ctr">
              <a:solidFill>
                <a:srgbClr val="F07F09">
                  <a:shade val="95000"/>
                  <a:satMod val="105000"/>
                </a:srgbClr>
              </a:solidFill>
              <a:prstDash val="solid"/>
            </a:ln>
            <a:effectLst/>
          </p:spPr>
        </p:cxnSp>
        <p:cxnSp>
          <p:nvCxnSpPr>
            <p:cNvPr id="61" name="Straight Connector 60"/>
            <p:cNvCxnSpPr/>
            <p:nvPr/>
          </p:nvCxnSpPr>
          <p:spPr>
            <a:xfrm rot="5400000">
              <a:off x="5521325" y="5657850"/>
              <a:ext cx="344488" cy="1588"/>
            </a:xfrm>
            <a:prstGeom prst="line">
              <a:avLst/>
            </a:prstGeom>
            <a:noFill/>
            <a:ln w="28575" cap="flat" cmpd="sng" algn="ctr">
              <a:solidFill>
                <a:srgbClr val="F07F09">
                  <a:shade val="95000"/>
                  <a:satMod val="105000"/>
                </a:srgbClr>
              </a:solidFill>
              <a:prstDash val="solid"/>
            </a:ln>
            <a:effectLst/>
          </p:spPr>
        </p:cxnSp>
        <p:cxnSp>
          <p:nvCxnSpPr>
            <p:cNvPr id="62" name="Straight Connector 61"/>
            <p:cNvCxnSpPr/>
            <p:nvPr/>
          </p:nvCxnSpPr>
          <p:spPr>
            <a:xfrm rot="5400000">
              <a:off x="8175625" y="5657850"/>
              <a:ext cx="344488" cy="1588"/>
            </a:xfrm>
            <a:prstGeom prst="line">
              <a:avLst/>
            </a:prstGeom>
            <a:noFill/>
            <a:ln w="28575" cap="flat" cmpd="sng" algn="ctr">
              <a:solidFill>
                <a:srgbClr val="F07F09">
                  <a:shade val="95000"/>
                  <a:satMod val="105000"/>
                </a:srgbClr>
              </a:solidFill>
              <a:prstDash val="solid"/>
            </a:ln>
            <a:effectLst/>
          </p:spPr>
        </p:cxnSp>
        <p:sp>
          <p:nvSpPr>
            <p:cNvPr id="63" name="Text Box 56"/>
            <p:cNvSpPr txBox="1">
              <a:spLocks noChangeArrowheads="1"/>
            </p:cNvSpPr>
            <p:nvPr/>
          </p:nvSpPr>
          <p:spPr bwMode="auto">
            <a:xfrm>
              <a:off x="4448503" y="3478213"/>
              <a:ext cx="710948" cy="347900"/>
            </a:xfrm>
            <a:prstGeom prst="rect">
              <a:avLst/>
            </a:prstGeom>
            <a:solidFill>
              <a:srgbClr val="F07F09"/>
            </a:solidFill>
            <a:ln w="9525">
              <a:noFill/>
              <a:miter lim="800000"/>
            </a:ln>
            <a:effectLst>
              <a:outerShdw blurRad="184150" dist="241300" dir="11520000" sx="110000" sy="110000" algn="ctr">
                <a:srgbClr val="000000">
                  <a:alpha val="18000"/>
                </a:srgbClr>
              </a:outerShdw>
              <a:reflection blurRad="6350" stA="50000" endA="300" endPos="55500" dist="50800" dir="5400000" sy="-100000" algn="bl" rotWithShape="0"/>
            </a:effectLst>
            <a:scene3d>
              <a:camera prst="perspectiveFront" fov="5100000">
                <a:rot lat="0" lon="2100000" rev="0"/>
              </a:camera>
              <a:lightRig rig="flood" dir="t">
                <a:rot lat="0" lon="0" rev="13800000"/>
              </a:lightRig>
            </a:scene3d>
            <a:sp3d extrusionH="107950" prstMaterial="plastic">
              <a:bevelT w="82550" h="63500" prst="divot"/>
              <a:bevelB/>
            </a:sp3d>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rgbClr val="002E00"/>
                  </a:solidFill>
                  <a:effectLst/>
                  <a:uLnTx/>
                  <a:uFillTx/>
                  <a:ea typeface="幼圆" pitchFamily="49" charset="-122"/>
                  <a:cs typeface="+mn-cs"/>
                </a:rPr>
                <a:t>APP</a:t>
              </a:r>
              <a:endParaRPr kumimoji="0" lang="en-US" altLang="zh-CN" sz="1400" b="1" i="0" u="none" strike="noStrike" kern="0" cap="none" spc="0" normalizeH="0" baseline="0" noProof="0" dirty="0">
                <a:ln>
                  <a:noFill/>
                </a:ln>
                <a:solidFill>
                  <a:srgbClr val="002E00"/>
                </a:solidFill>
                <a:effectLst/>
                <a:uLnTx/>
                <a:uFillTx/>
                <a:ea typeface="幼圆" pitchFamily="49" charset="-122"/>
                <a:cs typeface="+mn-cs"/>
              </a:endParaRPr>
            </a:p>
          </p:txBody>
        </p:sp>
        <p:sp>
          <p:nvSpPr>
            <p:cNvPr id="64" name="Text Box 56"/>
            <p:cNvSpPr txBox="1">
              <a:spLocks noChangeArrowheads="1"/>
            </p:cNvSpPr>
            <p:nvPr/>
          </p:nvSpPr>
          <p:spPr bwMode="auto">
            <a:xfrm>
              <a:off x="5431221" y="3478213"/>
              <a:ext cx="710948" cy="347900"/>
            </a:xfrm>
            <a:prstGeom prst="rect">
              <a:avLst/>
            </a:prstGeom>
            <a:solidFill>
              <a:srgbClr val="F07F09"/>
            </a:solidFill>
            <a:ln w="9525">
              <a:noFill/>
              <a:miter lim="800000"/>
            </a:ln>
            <a:effectLst>
              <a:outerShdw blurRad="184150" dist="241300" dir="11520000" sx="110000" sy="110000" algn="ctr">
                <a:srgbClr val="000000">
                  <a:alpha val="18000"/>
                </a:srgbClr>
              </a:outerShdw>
              <a:reflection blurRad="6350" stA="50000" endA="300" endPos="55500" dist="50800" dir="5400000" sy="-100000" algn="bl" rotWithShape="0"/>
            </a:effectLst>
            <a:scene3d>
              <a:camera prst="perspectiveFront" fov="5100000">
                <a:rot lat="0" lon="2100000" rev="0"/>
              </a:camera>
              <a:lightRig rig="flood" dir="t">
                <a:rot lat="0" lon="0" rev="13800000"/>
              </a:lightRig>
            </a:scene3d>
            <a:sp3d extrusionH="107950" prstMaterial="plastic">
              <a:bevelT w="82550" h="63500" prst="divot"/>
              <a:bevelB/>
            </a:sp3d>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rgbClr val="002E00"/>
                  </a:solidFill>
                  <a:effectLst/>
                  <a:uLnTx/>
                  <a:uFillTx/>
                  <a:ea typeface="幼圆" pitchFamily="49" charset="-122"/>
                  <a:cs typeface="+mn-cs"/>
                </a:rPr>
                <a:t>APP</a:t>
              </a:r>
              <a:endParaRPr kumimoji="0" lang="en-US" altLang="zh-CN" sz="1400" b="1" i="0" u="none" strike="noStrike" kern="0" cap="none" spc="0" normalizeH="0" baseline="0" noProof="0" dirty="0">
                <a:ln>
                  <a:noFill/>
                </a:ln>
                <a:solidFill>
                  <a:srgbClr val="002E00"/>
                </a:solidFill>
                <a:effectLst/>
                <a:uLnTx/>
                <a:uFillTx/>
                <a:ea typeface="幼圆" pitchFamily="49" charset="-122"/>
                <a:cs typeface="+mn-cs"/>
              </a:endParaRPr>
            </a:p>
          </p:txBody>
        </p:sp>
        <p:sp>
          <p:nvSpPr>
            <p:cNvPr id="65" name="Text Box 56"/>
            <p:cNvSpPr txBox="1">
              <a:spLocks noChangeArrowheads="1"/>
            </p:cNvSpPr>
            <p:nvPr/>
          </p:nvSpPr>
          <p:spPr bwMode="auto">
            <a:xfrm>
              <a:off x="7489748" y="3478213"/>
              <a:ext cx="710948" cy="347900"/>
            </a:xfrm>
            <a:prstGeom prst="rect">
              <a:avLst/>
            </a:prstGeom>
            <a:solidFill>
              <a:srgbClr val="F07F09"/>
            </a:solidFill>
            <a:ln w="9525">
              <a:noFill/>
              <a:miter lim="800000"/>
            </a:ln>
            <a:effectLst>
              <a:outerShdw blurRad="184150" dist="241300" dir="11520000" sx="110000" sy="110000" algn="ctr">
                <a:srgbClr val="000000">
                  <a:alpha val="18000"/>
                </a:srgbClr>
              </a:outerShdw>
              <a:reflection blurRad="6350" stA="50000" endA="300" endPos="55500" dist="50800" dir="5400000" sy="-100000" algn="bl" rotWithShape="0"/>
            </a:effectLst>
            <a:scene3d>
              <a:camera prst="perspectiveFront" fov="5100000">
                <a:rot lat="0" lon="2100000" rev="0"/>
              </a:camera>
              <a:lightRig rig="flood" dir="t">
                <a:rot lat="0" lon="0" rev="13800000"/>
              </a:lightRig>
            </a:scene3d>
            <a:sp3d extrusionH="107950" prstMaterial="plastic">
              <a:bevelT w="82550" h="63500" prst="divot"/>
              <a:bevelB/>
            </a:sp3d>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srgbClr val="002E00"/>
                  </a:solidFill>
                  <a:effectLst/>
                  <a:uLnTx/>
                  <a:uFillTx/>
                  <a:ea typeface="幼圆" pitchFamily="49" charset="-122"/>
                  <a:cs typeface="+mn-cs"/>
                </a:rPr>
                <a:t>APP</a:t>
              </a:r>
              <a:endParaRPr kumimoji="0" lang="en-US" altLang="zh-CN" sz="1400" b="1" i="0" u="none" strike="noStrike" kern="0" cap="none" spc="0" normalizeH="0" baseline="0" noProof="0" dirty="0">
                <a:ln>
                  <a:noFill/>
                </a:ln>
                <a:solidFill>
                  <a:srgbClr val="002E00"/>
                </a:solidFill>
                <a:effectLst/>
                <a:uLnTx/>
                <a:uFillTx/>
                <a:ea typeface="幼圆" pitchFamily="49" charset="-122"/>
                <a:cs typeface="+mn-cs"/>
              </a:endParaRPr>
            </a:p>
          </p:txBody>
        </p:sp>
        <p:sp>
          <p:nvSpPr>
            <p:cNvPr id="66" name="TextBox 59"/>
            <p:cNvSpPr txBox="1">
              <a:spLocks noChangeArrowheads="1"/>
            </p:cNvSpPr>
            <p:nvPr/>
          </p:nvSpPr>
          <p:spPr bwMode="auto">
            <a:xfrm>
              <a:off x="6503276" y="3478213"/>
              <a:ext cx="536028" cy="417480"/>
            </a:xfrm>
            <a:prstGeom prst="rect">
              <a:avLst/>
            </a:prstGeom>
            <a:noFill/>
            <a:ln w="9525">
              <a:noFill/>
              <a:miter lim="800000"/>
            </a:ln>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800" b="1" i="0" u="none" strike="noStrike" kern="0" cap="none" spc="0" normalizeH="0" baseline="0" noProof="0" dirty="0">
                  <a:ln>
                    <a:noFill/>
                  </a:ln>
                  <a:solidFill>
                    <a:sysClr val="windowText" lastClr="000000"/>
                  </a:solidFill>
                  <a:effectLst/>
                  <a:uLnTx/>
                  <a:uFillTx/>
                  <a:latin typeface="Century Schoolbook" panose="02040604050505020304" pitchFamily="18" charset="0"/>
                </a:rPr>
                <a:t>…</a:t>
              </a:r>
              <a:endParaRPr kumimoji="0" lang="en-US" sz="1800" b="1" i="0" u="none" strike="noStrike" kern="0" cap="none" spc="0" normalizeH="0" baseline="0" noProof="0" dirty="0">
                <a:ln>
                  <a:noFill/>
                </a:ln>
                <a:solidFill>
                  <a:sysClr val="windowText" lastClr="000000"/>
                </a:solidFill>
                <a:effectLst/>
                <a:uLnTx/>
                <a:uFillTx/>
                <a:latin typeface="Century Schoolbook" panose="02040604050505020304" pitchFamily="18" charset="0"/>
              </a:endParaRPr>
            </a:p>
          </p:txBody>
        </p:sp>
        <p:cxnSp>
          <p:nvCxnSpPr>
            <p:cNvPr id="67" name="Straight Connector 66"/>
            <p:cNvCxnSpPr/>
            <p:nvPr/>
          </p:nvCxnSpPr>
          <p:spPr>
            <a:xfrm rot="5400000">
              <a:off x="5583238" y="4027487"/>
              <a:ext cx="412750" cy="3175"/>
            </a:xfrm>
            <a:prstGeom prst="line">
              <a:avLst/>
            </a:prstGeom>
            <a:noFill/>
            <a:ln w="38100" cap="flat" cmpd="sng" algn="ctr">
              <a:solidFill>
                <a:srgbClr val="F07F09">
                  <a:shade val="95000"/>
                  <a:satMod val="105000"/>
                </a:srgbClr>
              </a:solidFill>
              <a:prstDash val="solid"/>
            </a:ln>
            <a:effectLst/>
          </p:spPr>
        </p:cxnSp>
        <p:cxnSp>
          <p:nvCxnSpPr>
            <p:cNvPr id="68" name="Straight Connector 67"/>
            <p:cNvCxnSpPr/>
            <p:nvPr/>
          </p:nvCxnSpPr>
          <p:spPr>
            <a:xfrm rot="5400000">
              <a:off x="4690269" y="4028281"/>
              <a:ext cx="412750" cy="1588"/>
            </a:xfrm>
            <a:prstGeom prst="line">
              <a:avLst/>
            </a:prstGeom>
            <a:noFill/>
            <a:ln w="38100" cap="flat" cmpd="sng" algn="ctr">
              <a:solidFill>
                <a:srgbClr val="F07F09">
                  <a:shade val="95000"/>
                  <a:satMod val="105000"/>
                </a:srgbClr>
              </a:solidFill>
              <a:prstDash val="solid"/>
            </a:ln>
            <a:effectLst/>
          </p:spPr>
        </p:cxnSp>
        <p:cxnSp>
          <p:nvCxnSpPr>
            <p:cNvPr id="69" name="Straight Connector 68"/>
            <p:cNvCxnSpPr/>
            <p:nvPr/>
          </p:nvCxnSpPr>
          <p:spPr>
            <a:xfrm rot="5400000">
              <a:off x="7636669" y="4028281"/>
              <a:ext cx="412750" cy="1588"/>
            </a:xfrm>
            <a:prstGeom prst="line">
              <a:avLst/>
            </a:prstGeom>
            <a:noFill/>
            <a:ln w="38100" cap="flat" cmpd="sng" algn="ctr">
              <a:solidFill>
                <a:srgbClr val="F07F09">
                  <a:shade val="95000"/>
                  <a:satMod val="105000"/>
                </a:srgbClr>
              </a:solidFill>
              <a:prstDash val="solid"/>
            </a:ln>
            <a:effectLst/>
          </p:spPr>
        </p:cxnSp>
      </p:grpSp>
      <p:pic>
        <p:nvPicPr>
          <p:cNvPr id="7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41493" y="3197382"/>
            <a:ext cx="2634018" cy="194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11679</Words>
  <Application>WPS Presentation</Application>
  <PresentationFormat>On-screen Show (16:9)</PresentationFormat>
  <Paragraphs>286</Paragraphs>
  <Slides>56</Slides>
  <Notes>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56</vt:i4>
      </vt:variant>
    </vt:vector>
  </HeadingPairs>
  <TitlesOfParts>
    <vt:vector size="72" baseType="lpstr">
      <vt:lpstr>Arial</vt:lpstr>
      <vt:lpstr>SimSun</vt:lpstr>
      <vt:lpstr>Wingdings</vt:lpstr>
      <vt:lpstr>Arial</vt:lpstr>
      <vt:lpstr>Raleway</vt:lpstr>
      <vt:lpstr>Lato</vt:lpstr>
      <vt:lpstr>Times New Roman</vt:lpstr>
      <vt:lpstr>幼圆</vt:lpstr>
      <vt:lpstr>幼圆</vt:lpstr>
      <vt:lpstr>Century Schoolbook</vt:lpstr>
      <vt:lpstr>Calibri</vt:lpstr>
      <vt:lpstr>Microsoft YaHei</vt:lpstr>
      <vt:lpstr>Arial Unicode MS</vt:lpstr>
      <vt:lpstr>Bookman Old Style</vt:lpstr>
      <vt:lpstr>Andalus</vt:lpstr>
      <vt:lpstr>Streamline</vt:lpstr>
      <vt:lpstr>Industry 4.0 Topic: Core Technologies: Cloud Computing and Fog Computing</vt:lpstr>
      <vt:lpstr>What is computing?</vt:lpstr>
      <vt:lpstr>PowerPoint 演示文稿</vt:lpstr>
      <vt:lpstr>PowerPoint 演示文稿</vt:lpstr>
      <vt:lpstr>Distributed System Characteristics (SEAM)</vt:lpstr>
      <vt:lpstr>Advantages of Distributed System over Centralized System(SIRI)</vt:lpstr>
      <vt:lpstr>Contd .</vt:lpstr>
      <vt:lpstr>Disadvantages of Distributed System</vt:lpstr>
      <vt:lpstr>What is Cluster Computing?</vt:lpstr>
      <vt:lpstr>Cluster Computing</vt:lpstr>
      <vt:lpstr>PowerPoint 演示文稿</vt:lpstr>
      <vt:lpstr>Grid Computing</vt:lpstr>
      <vt:lpstr>PowerPoint 演示文稿</vt:lpstr>
      <vt:lpstr>PowerPoint 演示文稿</vt:lpstr>
      <vt:lpstr>Mobile Computing</vt:lpstr>
      <vt:lpstr>PowerPoint 演示文稿</vt:lpstr>
      <vt:lpstr>PowerPoint 演示文稿</vt:lpstr>
      <vt:lpstr>PowerPoint 演示文稿</vt:lpstr>
      <vt:lpstr>PowerPoint 演示文稿</vt:lpstr>
      <vt:lpstr>PowerPoint 演示文稿</vt:lpstr>
      <vt:lpstr>PowerPoint 演示文稿</vt:lpstr>
      <vt:lpstr>What is Cloud Computing?</vt:lpstr>
      <vt:lpstr>PowerPoint 演示文稿</vt:lpstr>
      <vt:lpstr>PowerPoint 演示文稿</vt:lpstr>
      <vt:lpstr>PowerPoint 演示文稿</vt:lpstr>
      <vt:lpstr>PowerPoint 演示文稿</vt:lpstr>
      <vt:lpstr>Basic Concepts  </vt:lpstr>
      <vt:lpstr>PowerPoint 演示文稿</vt:lpstr>
      <vt:lpstr>PowerPoint 演示文稿</vt:lpstr>
      <vt:lpstr>PowerPoint 演示文稿</vt:lpstr>
      <vt:lpstr>PowerPoint 演示文稿</vt:lpstr>
      <vt:lpstr>Hybrid Cloud</vt:lpstr>
      <vt:lpstr>PowerPoint 演示文稿</vt:lpstr>
      <vt:lpstr>PowerPoint 演示文稿</vt:lpstr>
      <vt:lpstr>Deployment Models</vt:lpstr>
      <vt:lpstr>Service Models</vt:lpstr>
      <vt:lpstr>PowerPoint 演示文稿</vt:lpstr>
      <vt:lpstr>PowerPoint 演示文稿</vt:lpstr>
      <vt:lpstr>PowerPoint 演示文稿</vt:lpstr>
      <vt:lpstr>Characteristics of Cloud</vt:lpstr>
      <vt:lpstr>Characteristics of Cloud</vt:lpstr>
      <vt:lpstr>PowerPoint 演示文稿</vt:lpstr>
      <vt:lpstr>Characteristics of Cloud</vt:lpstr>
      <vt:lpstr>Benefits</vt:lpstr>
      <vt:lpstr>PowerPoint 演示文稿</vt:lpstr>
      <vt:lpstr>The Edge of the Cloud</vt:lpstr>
      <vt:lpstr>Fog Computing </vt:lpstr>
      <vt:lpstr>PowerPoint 演示文稿</vt:lpstr>
      <vt:lpstr>Fog Computing Characteristics:</vt:lpstr>
      <vt:lpstr>Fog Computing Characteristics:</vt:lpstr>
      <vt:lpstr>Architectural Drivers</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Industry 4.0 Topic</dc:title>
  <dc:creator/>
  <cp:lastModifiedBy>suchismita satapaty</cp:lastModifiedBy>
  <cp:revision>21</cp:revision>
  <dcterms:created xsi:type="dcterms:W3CDTF">2023-06-07T15:39:00Z</dcterms:created>
  <dcterms:modified xsi:type="dcterms:W3CDTF">2023-08-24T04:08:23Z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5FE9377052664C1397E02D5B0F0AECA9_13</vt:lpwstr>
  </property>
  <property fmtid="{D5CDD505-2E9C-101B-9397-08002B2CF9AE}" pid="3" name="KSOProductBuildVer">
    <vt:lpwstr>1033-12.2.0.13110</vt:lpwstr>
  </property>
</Properties>
</file>